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55" r:id="rId1"/>
  </p:sldMasterIdLst>
  <p:notesMasterIdLst>
    <p:notesMasterId r:id="rId14"/>
  </p:notesMasterIdLst>
  <p:sldIdLst>
    <p:sldId id="451" r:id="rId2"/>
    <p:sldId id="271" r:id="rId3"/>
    <p:sldId id="359" r:id="rId4"/>
    <p:sldId id="360" r:id="rId5"/>
    <p:sldId id="361" r:id="rId6"/>
    <p:sldId id="362" r:id="rId7"/>
    <p:sldId id="363" r:id="rId8"/>
    <p:sldId id="364" r:id="rId9"/>
    <p:sldId id="365" r:id="rId10"/>
    <p:sldId id="367" r:id="rId11"/>
    <p:sldId id="369" r:id="rId12"/>
    <p:sldId id="370" r:id="rId13"/>
  </p:sldIdLst>
  <p:sldSz cx="12192000" cy="6858000"/>
  <p:notesSz cx="12192000" cy="6858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Lato" panose="020B0604020202020204" charset="0"/>
      <p:regular r:id="rId19"/>
      <p:bold r:id="rId20"/>
      <p:italic r:id="rId21"/>
      <p:boldItalic r:id="rId22"/>
    </p:embeddedFont>
    <p:embeddedFont>
      <p:font typeface="Montserrat" panose="020B0604020202020204" charset="-18"/>
      <p:regular r:id="rId23"/>
      <p:bold r:id="rId24"/>
      <p:italic r:id="rId25"/>
      <p:boldItalic r:id="rId26"/>
    </p:embeddedFont>
    <p:embeddedFont>
      <p:font typeface="Montserrat Medium" panose="020B0604020202020204" charset="-18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20" y="114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278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6311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3955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4369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2526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94233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76898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6830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9427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34622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9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92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444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3596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1;p9">
            <a:extLst>
              <a:ext uri="{FF2B5EF4-FFF2-40B4-BE49-F238E27FC236}">
                <a16:creationId xmlns:a16="http://schemas.microsoft.com/office/drawing/2014/main" id="{B3150FEE-D9FE-4B94-9A3D-AC8E4018BB86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2;p9">
            <a:extLst>
              <a:ext uri="{FF2B5EF4-FFF2-40B4-BE49-F238E27FC236}">
                <a16:creationId xmlns:a16="http://schemas.microsoft.com/office/drawing/2014/main" id="{9F94A3EC-02C6-4D69-9197-CE2AF60C6E37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83;p9">
            <a:extLst>
              <a:ext uri="{FF2B5EF4-FFF2-40B4-BE49-F238E27FC236}">
                <a16:creationId xmlns:a16="http://schemas.microsoft.com/office/drawing/2014/main" id="{81F2466F-12E7-4EC5-89EA-D78B95A506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4;p9">
            <a:extLst>
              <a:ext uri="{FF2B5EF4-FFF2-40B4-BE49-F238E27FC236}">
                <a16:creationId xmlns:a16="http://schemas.microsoft.com/office/drawing/2014/main" id="{12F700A5-4985-4889-9424-8C53F71F61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EE3C4C9C-681B-4CE2-84CC-3C83CBA5ACAA}"/>
              </a:ext>
            </a:extLst>
          </p:cNvPr>
          <p:cNvSpPr/>
          <p:nvPr/>
        </p:nvSpPr>
        <p:spPr>
          <a:xfrm>
            <a:off x="2718061" y="1730696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2800" b="1" dirty="0">
                <a:solidFill>
                  <a:srgbClr val="0070C0"/>
                </a:solidFill>
                <a:latin typeface="Montserrat"/>
                <a:sym typeface="Montserrat"/>
              </a:rPr>
              <a:t>Realizacja projektów</a:t>
            </a:r>
          </a:p>
          <a:p>
            <a:pPr algn="ctr"/>
            <a:r>
              <a:rPr lang="pl-PL" sz="2800" b="1" dirty="0">
                <a:solidFill>
                  <a:srgbClr val="0070C0"/>
                </a:solidFill>
                <a:latin typeface="Montserrat"/>
                <a:sym typeface="Montserrat"/>
              </a:rPr>
              <a:t> </a:t>
            </a:r>
            <a:br>
              <a:rPr lang="pl-PL" sz="2800" b="1" dirty="0">
                <a:solidFill>
                  <a:srgbClr val="0070C0"/>
                </a:solidFill>
                <a:latin typeface="Montserrat"/>
                <a:sym typeface="Montserrat"/>
              </a:rPr>
            </a:br>
            <a:r>
              <a:rPr lang="pl-PL" sz="2800" b="1" dirty="0">
                <a:solidFill>
                  <a:srgbClr val="0070C0"/>
                </a:solidFill>
                <a:latin typeface="Montserrat"/>
                <a:sym typeface="Montserrat"/>
              </a:rPr>
              <a:t>Narodowego Centrum Nauki </a:t>
            </a:r>
            <a:endParaRPr lang="en-US" sz="2800" b="1" dirty="0">
              <a:solidFill>
                <a:srgbClr val="0070C0"/>
              </a:solidFill>
              <a:latin typeface="Montserrat"/>
              <a:sym typeface="Montserrat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7DF47334-CC17-4E9A-8A3B-9E8813BFD640}"/>
              </a:ext>
            </a:extLst>
          </p:cNvPr>
          <p:cNvSpPr/>
          <p:nvPr/>
        </p:nvSpPr>
        <p:spPr>
          <a:xfrm>
            <a:off x="7571577" y="4298220"/>
            <a:ext cx="3540370" cy="1146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defTabSz="457200">
              <a:spcBef>
                <a:spcPts val="530"/>
              </a:spcBef>
              <a:buSzPts val="1000"/>
              <a:defRPr/>
            </a:pPr>
            <a:endParaRPr lang="pl-PL" kern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2700" lvl="0" defTabSz="457200">
              <a:spcBef>
                <a:spcPts val="530"/>
              </a:spcBef>
              <a:buSzPts val="1000"/>
              <a:defRPr/>
            </a:pPr>
            <a:r>
              <a:rPr lang="pl-PL" kern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Opracowanie: 	Dorota </a:t>
            </a:r>
            <a:r>
              <a:rPr lang="pl-PL" kern="1200" dirty="0" err="1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Czubowska</a:t>
            </a:r>
            <a:endParaRPr lang="pl-PL" kern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2700" lvl="0" defTabSz="457200">
              <a:spcBef>
                <a:spcPts val="530"/>
              </a:spcBef>
              <a:buSzPts val="1000"/>
              <a:defRPr/>
            </a:pPr>
            <a:r>
              <a:rPr lang="pl-PL" kern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	Dorota Obsadna</a:t>
            </a:r>
          </a:p>
          <a:p>
            <a:pPr marL="12700" lvl="0" defTabSz="457200">
              <a:spcBef>
                <a:spcPts val="530"/>
              </a:spcBef>
              <a:buSzPts val="1000"/>
              <a:defRPr/>
            </a:pPr>
            <a:r>
              <a:rPr lang="pl-PL" kern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	Jolanta </a:t>
            </a:r>
            <a:r>
              <a:rPr lang="pl-PL" kern="1200" dirty="0" err="1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Pikuta</a:t>
            </a:r>
            <a:endParaRPr lang="pl-PL" kern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" name="Google Shape;80;p9">
            <a:extLst>
              <a:ext uri="{FF2B5EF4-FFF2-40B4-BE49-F238E27FC236}">
                <a16:creationId xmlns:a16="http://schemas.microsoft.com/office/drawing/2014/main" id="{520FD7B1-85E3-4ECC-8330-0F2BEF5B3938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6223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914398" y="610173"/>
            <a:ext cx="103140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>
              <a:buClr>
                <a:srgbClr val="000000"/>
              </a:buClr>
            </a:pPr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Przy realizacji projektów badawczych NCN </a:t>
            </a:r>
            <a:r>
              <a:rPr lang="pl-PL" sz="3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należy każdorazowo bardzo dokładnie zapoznać się: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6C6B98A-07B7-45D7-BA41-FC99DB844926}"/>
              </a:ext>
            </a:extLst>
          </p:cNvPr>
          <p:cNvSpPr txBox="1"/>
          <p:nvPr/>
        </p:nvSpPr>
        <p:spPr>
          <a:xfrm>
            <a:off x="798988" y="1954426"/>
            <a:ext cx="10314039" cy="4721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lvl="0" indent="-285750" algn="just" defTabSz="914400">
              <a:lnSpc>
                <a:spcPct val="115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pl-PL" sz="2000" b="1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lvl="0" indent="-285750" algn="just" defTabSz="914400">
              <a:lnSpc>
                <a:spcPct val="115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pl-PL" sz="20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Z dokumentacją konkursową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– w tym </a:t>
            </a:r>
            <a:r>
              <a:rPr lang="pl-PL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regulaminem przyznawania środków na realizację zadań finansowanych przez NCN, regulaminem przyznawania stypendiów naukowych, a także kosztami w projektach NCN i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pozostałymi dokumentami</a:t>
            </a:r>
            <a:r>
              <a:rPr lang="pl-PL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;</a:t>
            </a:r>
          </a:p>
          <a:p>
            <a:pPr marL="285750" lvl="0" indent="-285750" algn="just" defTabSz="914400">
              <a:lnSpc>
                <a:spcPct val="115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pl-PL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lvl="0" indent="-285750" algn="just" defTabSz="914400">
              <a:lnSpc>
                <a:spcPct val="115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pl-PL" sz="20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Z zapisami umowy</a:t>
            </a:r>
            <a:r>
              <a:rPr lang="pl-PL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– do niej warto zaglądać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szczególnie</a:t>
            </a:r>
            <a:r>
              <a:rPr lang="pl-PL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w sytuacjach podejmowania decyzji doty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czących</a:t>
            </a:r>
            <a:r>
              <a:rPr lang="pl-PL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ewentualnych zmian w projekcie.</a:t>
            </a:r>
          </a:p>
          <a:p>
            <a:pPr lvl="0" algn="just" defTabSz="914400">
              <a:lnSpc>
                <a:spcPct val="115000"/>
              </a:lnSpc>
              <a:buClr>
                <a:srgbClr val="000000"/>
              </a:buClr>
            </a:pPr>
            <a:endParaRPr lang="pl-PL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just" defTabSz="914400">
              <a:buClr>
                <a:srgbClr val="000000"/>
              </a:buClr>
            </a:pPr>
            <a:r>
              <a:rPr lang="pl-PL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Dzięki temu możliwe jest podejmowanie właściwych decyzji w zakresie wydatkowania przyznanych środków finansowych oraz ewentualnych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modyfikacji</a:t>
            </a:r>
            <a:r>
              <a:rPr lang="pl-PL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warunków realizacji projektu. </a:t>
            </a:r>
          </a:p>
          <a:p>
            <a:pPr marL="8296" marR="3319" algn="just">
              <a:spcBef>
                <a:spcPts val="65"/>
              </a:spcBef>
            </a:pPr>
            <a:endParaRPr lang="pl-PL" sz="2000" spc="-3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algn="just" defTabSz="914400">
              <a:buClr>
                <a:srgbClr val="000000"/>
              </a:buClr>
            </a:pPr>
            <a:endParaRPr lang="pl-PL" dirty="0">
              <a:solidFill>
                <a:srgbClr val="000000"/>
              </a:solidFill>
              <a:cs typeface="Arial" pitchFamily="34" charset="0"/>
            </a:endParaRPr>
          </a:p>
          <a:p>
            <a:pPr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80;p9">
            <a:extLst>
              <a:ext uri="{FF2B5EF4-FFF2-40B4-BE49-F238E27FC236}">
                <a16:creationId xmlns:a16="http://schemas.microsoft.com/office/drawing/2014/main" id="{82874E8E-6A77-44E3-AFD9-02C9A8D54CCB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855326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711200" y="644686"/>
            <a:ext cx="9761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Gdzie szukać wskazówek na stronie internetowej NCN? </a:t>
            </a:r>
            <a:endParaRPr lang="pl-P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6C6B98A-07B7-45D7-BA41-FC99DB844926}"/>
              </a:ext>
            </a:extLst>
          </p:cNvPr>
          <p:cNvSpPr txBox="1"/>
          <p:nvPr/>
        </p:nvSpPr>
        <p:spPr>
          <a:xfrm>
            <a:off x="798988" y="1954426"/>
            <a:ext cx="10314039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8296" marR="3319" algn="just">
              <a:spcBef>
                <a:spcPts val="65"/>
              </a:spcBef>
            </a:pPr>
            <a:endParaRPr lang="pl-PL" sz="2000" spc="-3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algn="just" defTabSz="914400">
              <a:buClr>
                <a:srgbClr val="000000"/>
              </a:buClr>
            </a:pPr>
            <a:endParaRPr lang="pl-PL" dirty="0">
              <a:solidFill>
                <a:srgbClr val="000000"/>
              </a:solidFill>
              <a:cs typeface="Arial" pitchFamily="34" charset="0"/>
            </a:endParaRPr>
          </a:p>
          <a:p>
            <a:pPr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08CDB62-E8E9-44C0-A713-57A30FC8C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973" y="1765771"/>
            <a:ext cx="9144000" cy="2431523"/>
          </a:xfrm>
          <a:prstGeom prst="rect">
            <a:avLst/>
          </a:prstGeom>
        </p:spPr>
      </p:pic>
      <p:sp>
        <p:nvSpPr>
          <p:cNvPr id="10" name="Google Shape;80;p9">
            <a:extLst>
              <a:ext uri="{FF2B5EF4-FFF2-40B4-BE49-F238E27FC236}">
                <a16:creationId xmlns:a16="http://schemas.microsoft.com/office/drawing/2014/main" id="{6D2E5742-696F-45BA-80F6-58B2B9AF6A6B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38919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566840" y="644686"/>
            <a:ext cx="10314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Gdzie szukać wskazówek na stronie internetowej NCN? </a:t>
            </a:r>
            <a:endParaRPr lang="pl-P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6C6B98A-07B7-45D7-BA41-FC99DB844926}"/>
              </a:ext>
            </a:extLst>
          </p:cNvPr>
          <p:cNvSpPr txBox="1"/>
          <p:nvPr/>
        </p:nvSpPr>
        <p:spPr>
          <a:xfrm>
            <a:off x="798988" y="1954426"/>
            <a:ext cx="10314039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8296" marR="3319" algn="just">
              <a:spcBef>
                <a:spcPts val="65"/>
              </a:spcBef>
            </a:pPr>
            <a:endParaRPr lang="pl-PL" sz="2000" spc="-3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algn="just" defTabSz="914400">
              <a:buClr>
                <a:srgbClr val="000000"/>
              </a:buClr>
            </a:pPr>
            <a:endParaRPr lang="pl-PL" dirty="0">
              <a:solidFill>
                <a:srgbClr val="000000"/>
              </a:solidFill>
              <a:cs typeface="Arial" pitchFamily="34" charset="0"/>
            </a:endParaRPr>
          </a:p>
          <a:p>
            <a:pPr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AD84E77C-5536-43AD-9FBC-E65B8B90C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031" y="1273707"/>
            <a:ext cx="8606589" cy="4562441"/>
          </a:xfrm>
          <a:prstGeom prst="rect">
            <a:avLst/>
          </a:prstGeom>
        </p:spPr>
      </p:pic>
      <p:sp>
        <p:nvSpPr>
          <p:cNvPr id="11" name="Google Shape;80;p9">
            <a:extLst>
              <a:ext uri="{FF2B5EF4-FFF2-40B4-BE49-F238E27FC236}">
                <a16:creationId xmlns:a16="http://schemas.microsoft.com/office/drawing/2014/main" id="{D3BCAD38-34F1-4270-BB4A-C06FACA77770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813982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798989" y="644686"/>
            <a:ext cx="9915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Gdzie szukać wskazówek na stronie internetowej NCN? </a:t>
            </a:r>
            <a:endParaRPr lang="pl-P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6C6B98A-07B7-45D7-BA41-FC99DB844926}"/>
              </a:ext>
            </a:extLst>
          </p:cNvPr>
          <p:cNvSpPr txBox="1"/>
          <p:nvPr/>
        </p:nvSpPr>
        <p:spPr>
          <a:xfrm>
            <a:off x="798988" y="1954426"/>
            <a:ext cx="10314039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8296" marR="3319" algn="just">
              <a:spcBef>
                <a:spcPts val="65"/>
              </a:spcBef>
            </a:pPr>
            <a:endParaRPr lang="pl-PL" sz="2000" spc="-3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algn="just" defTabSz="914400">
              <a:buClr>
                <a:srgbClr val="000000"/>
              </a:buClr>
            </a:pPr>
            <a:endParaRPr lang="pl-PL" dirty="0">
              <a:solidFill>
                <a:srgbClr val="000000"/>
              </a:solidFill>
              <a:cs typeface="Arial" pitchFamily="34" charset="0"/>
            </a:endParaRPr>
          </a:p>
          <a:p>
            <a:pPr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D63E434D-C9C3-4A38-BC3A-FA2CCC7B1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290" y="1364031"/>
            <a:ext cx="6476070" cy="256176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EFE3774-CEDC-40C3-9686-D307923D09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8974" y="3980251"/>
            <a:ext cx="6898701" cy="1936801"/>
          </a:xfrm>
          <a:prstGeom prst="rect">
            <a:avLst/>
          </a:prstGeom>
        </p:spPr>
      </p:pic>
      <p:sp>
        <p:nvSpPr>
          <p:cNvPr id="12" name="Google Shape;80;p9">
            <a:extLst>
              <a:ext uri="{FF2B5EF4-FFF2-40B4-BE49-F238E27FC236}">
                <a16:creationId xmlns:a16="http://schemas.microsoft.com/office/drawing/2014/main" id="{504E587C-5018-45AA-975E-9CCEAAE8AA2C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945753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566841" y="644686"/>
            <a:ext cx="9718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Gdzie szukać wskazówek na stronie internetowej NCN? </a:t>
            </a:r>
            <a:endParaRPr lang="pl-P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6C6B98A-07B7-45D7-BA41-FC99DB844926}"/>
              </a:ext>
            </a:extLst>
          </p:cNvPr>
          <p:cNvSpPr txBox="1"/>
          <p:nvPr/>
        </p:nvSpPr>
        <p:spPr>
          <a:xfrm>
            <a:off x="798988" y="1954426"/>
            <a:ext cx="10314039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8296" marR="3319" algn="just">
              <a:spcBef>
                <a:spcPts val="65"/>
              </a:spcBef>
            </a:pPr>
            <a:endParaRPr lang="pl-PL" sz="2000" spc="-3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algn="just" defTabSz="914400">
              <a:buClr>
                <a:srgbClr val="000000"/>
              </a:buClr>
            </a:pPr>
            <a:endParaRPr lang="pl-PL" dirty="0">
              <a:solidFill>
                <a:srgbClr val="000000"/>
              </a:solidFill>
              <a:cs typeface="Arial" pitchFamily="34" charset="0"/>
            </a:endParaRPr>
          </a:p>
          <a:p>
            <a:pPr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90DF3B3-BEE9-4805-BFF3-071D2539A0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031" y="1334270"/>
            <a:ext cx="8693537" cy="225608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CD93991-4EE4-4C35-ADF1-53BD3A84D7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1822" y="3647165"/>
            <a:ext cx="3889168" cy="2573950"/>
          </a:xfrm>
          <a:prstGeom prst="rect">
            <a:avLst/>
          </a:prstGeom>
        </p:spPr>
      </p:pic>
      <p:sp>
        <p:nvSpPr>
          <p:cNvPr id="11" name="Google Shape;80;p9">
            <a:extLst>
              <a:ext uri="{FF2B5EF4-FFF2-40B4-BE49-F238E27FC236}">
                <a16:creationId xmlns:a16="http://schemas.microsoft.com/office/drawing/2014/main" id="{E73C78B3-C9BE-4744-9CB4-0F268E47FE6A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8704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687754" y="644686"/>
            <a:ext cx="100949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Gdzie szukać wskazówek na stronie internetowej NCN? </a:t>
            </a:r>
            <a:endParaRPr lang="pl-P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6C6B98A-07B7-45D7-BA41-FC99DB844926}"/>
              </a:ext>
            </a:extLst>
          </p:cNvPr>
          <p:cNvSpPr txBox="1"/>
          <p:nvPr/>
        </p:nvSpPr>
        <p:spPr>
          <a:xfrm>
            <a:off x="798988" y="1954426"/>
            <a:ext cx="10314039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8296" marR="3319" algn="just">
              <a:spcBef>
                <a:spcPts val="65"/>
              </a:spcBef>
            </a:pPr>
            <a:endParaRPr lang="pl-PL" sz="2000" spc="-3" dirty="0">
              <a:solidFill>
                <a:srgbClr val="58595B"/>
              </a:solidFill>
              <a:latin typeface="Arial" pitchFamily="34" charset="0"/>
              <a:cs typeface="Arial" pitchFamily="34" charset="0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algn="just" defTabSz="914400">
              <a:buClr>
                <a:srgbClr val="000000"/>
              </a:buClr>
            </a:pPr>
            <a:endParaRPr lang="pl-PL" dirty="0">
              <a:solidFill>
                <a:srgbClr val="000000"/>
              </a:solidFill>
              <a:cs typeface="Arial" pitchFamily="34" charset="0"/>
            </a:endParaRPr>
          </a:p>
          <a:p>
            <a:pPr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Obraz 10" descr="Obraz zawierający tekst, zrzut ekranu, Czcionka, numer&#10;&#10;Opis wygenerowany automatycznie">
            <a:extLst>
              <a:ext uri="{FF2B5EF4-FFF2-40B4-BE49-F238E27FC236}">
                <a16:creationId xmlns:a16="http://schemas.microsoft.com/office/drawing/2014/main" id="{FEA4849C-EC68-45D5-BB84-99D1CCF693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301" y="1427747"/>
            <a:ext cx="7951267" cy="4554553"/>
          </a:xfrm>
          <a:prstGeom prst="rect">
            <a:avLst/>
          </a:prstGeom>
        </p:spPr>
      </p:pic>
      <p:sp>
        <p:nvSpPr>
          <p:cNvPr id="10" name="Google Shape;80;p9">
            <a:extLst>
              <a:ext uri="{FF2B5EF4-FFF2-40B4-BE49-F238E27FC236}">
                <a16:creationId xmlns:a16="http://schemas.microsoft.com/office/drawing/2014/main" id="{A3317292-CFD8-486C-BFB5-63D128558C7E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7627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781539" y="486942"/>
            <a:ext cx="10324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 co zwrócić uwagę przy realizacji projektów NCN?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6C6B98A-07B7-45D7-BA41-FC99DB844926}"/>
              </a:ext>
            </a:extLst>
          </p:cNvPr>
          <p:cNvSpPr txBox="1"/>
          <p:nvPr/>
        </p:nvSpPr>
        <p:spPr>
          <a:xfrm>
            <a:off x="704081" y="1141680"/>
            <a:ext cx="10520041" cy="51398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4400">
              <a:buClr>
                <a:srgbClr val="000000"/>
              </a:buClr>
            </a:pP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Podpis kwalifikowany</a:t>
            </a:r>
          </a:p>
          <a:p>
            <a:pPr algn="just" defTabSz="914400">
              <a:buClr>
                <a:srgbClr val="000000"/>
              </a:buClr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Od 44 edycji konkursowej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podpis osobisty i podpis zaufany traktowany jest przez NCN na równi z kwalifikowanym podpisem elektronicznym – jest to niezwykle istotne zwłaszcza przy podpisywaniu raportów rocznych i końcowych przez Kierowników Projektów.</a:t>
            </a:r>
            <a:endParaRPr lang="pl-PL" dirty="0">
              <a:solidFill>
                <a:srgbClr val="DB133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endParaRPr lang="pl-PL" dirty="0">
              <a:solidFill>
                <a:srgbClr val="DB133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Od kiedy można ponosić koszty z projektu?</a:t>
            </a:r>
          </a:p>
          <a:p>
            <a:pPr algn="just"/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Począwszy </a:t>
            </a:r>
            <a:r>
              <a:rPr lang="pl-PL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26. edycji konkursowej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koszty z projektu można ponosić </a:t>
            </a:r>
            <a:r>
              <a:rPr lang="pl-PL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dnia uprawomocnienia się decyzji Dyrektora NCN o przyznaniu środków finansowych. 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Koszty poniesione od tego momentu do dnia zakończenia realizacji projektu traktowane są jako koszty kwalifikowalne. </a:t>
            </a:r>
          </a:p>
          <a:p>
            <a:pPr algn="just"/>
            <a:r>
              <a:rPr lang="pl-PL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r>
              <a:rPr lang="pl-PL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 przypadku niepodpisania umowy z przyczyn leżących po stronie jednostki lub kierownika projektu nie można występować do Centrum o uznanie i zwrot poniesionych kosztów.</a:t>
            </a:r>
            <a:r>
              <a:rPr lang="pl-PL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Kwalifikowalność podatku VAT w projektach NCN</a:t>
            </a:r>
          </a:p>
          <a:p>
            <a:pPr algn="just"/>
            <a:endParaRPr lang="pl-PL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Projekty NCN dotyczą badań podstawowych i zasadniczo nie obejmują zgłoszeń patentowych ani komercjalizacji wyników badań. Jeśli jednak w trakcie realizacji projektu nastąpi zmiana i prowadzone prace finalnie doprowadzą do komercjalizacji wyników - to wówczas również powstaną przesłanki do odliczenia podatku.</a:t>
            </a:r>
          </a:p>
          <a:p>
            <a:pPr algn="just"/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W takim przypadku należy:</a:t>
            </a:r>
          </a:p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Poinformować o sytuacji Dział Projektów (DPJ).</a:t>
            </a:r>
          </a:p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Wystąpić do Kwestury o oświadczenie o kwalifikowalności podatku VAT.</a:t>
            </a:r>
          </a:p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Dokonać korekty podatku za okres wskazany w oświadczeniu.</a:t>
            </a:r>
          </a:p>
          <a:p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Wprowadzić odpowiednie korekty w raportach składanych do NCN.</a:t>
            </a:r>
          </a:p>
          <a:p>
            <a:pPr algn="just"/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914400">
              <a:buClr>
                <a:srgbClr val="000000"/>
              </a:buClr>
            </a:pPr>
            <a:endParaRPr lang="pl-PL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80;p9">
            <a:extLst>
              <a:ext uri="{FF2B5EF4-FFF2-40B4-BE49-F238E27FC236}">
                <a16:creationId xmlns:a16="http://schemas.microsoft.com/office/drawing/2014/main" id="{BC919A47-69CA-4653-8AAC-B897D4E010AD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503821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1074821" y="530274"/>
            <a:ext cx="9887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pl-PL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 zwrócić uwagę przy realizacji projektów NCN?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6C6B98A-07B7-45D7-BA41-FC99DB844926}"/>
              </a:ext>
            </a:extLst>
          </p:cNvPr>
          <p:cNvSpPr txBox="1"/>
          <p:nvPr/>
        </p:nvSpPr>
        <p:spPr>
          <a:xfrm>
            <a:off x="930442" y="1063125"/>
            <a:ext cx="10098505" cy="50475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6400" lvl="0" algn="just">
              <a:spcAft>
                <a:spcPts val="1200"/>
              </a:spcAft>
            </a:pPr>
            <a:endParaRPr lang="pl-PL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6400" lvl="0" algn="just">
              <a:spcAft>
                <a:spcPts val="1200"/>
              </a:spcAft>
            </a:pPr>
            <a:r>
              <a:rPr lang="pl-PL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4) Miniatura - działanie naukowe </a:t>
            </a:r>
            <a:endParaRPr lang="pl-PL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2150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Data rozpoczęcia realizacji działania to pierwszy dzień po uprawomocnieniu się decyzji. W tym przypadku nie ma umowy z NCN, tylko w ogłoszeniu konkursowym zamieszczone są </a:t>
            </a:r>
            <a:r>
              <a:rPr lang="pl-PL" sz="1800" b="1" dirty="0">
                <a:solidFill>
                  <a:srgbClr val="FF5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Ogólne warunki umowy na finansowanie i realizację działania naukowego w ramach konkursu Miniatura </a:t>
            </a: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(zwane: „OWU”), które określają warunki realizacji, finansowania oraz rozliczenia Działania naukowego, objętego wnioskiem o finansowanie. </a:t>
            </a:r>
          </a:p>
          <a:p>
            <a:pPr marL="462150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Środki finansowe niewykorzystane na realizację Działania Miniatura podlegają zwrotowi w terminie do 30 dni od dnia zakończenia realizacji Działania, jednak </a:t>
            </a:r>
            <a:r>
              <a:rPr lang="pl-PL" sz="18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nie później niż w dniu złożenia raportu końcowego</a:t>
            </a:r>
            <a:r>
              <a:rPr lang="pl-PL" sz="18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6400" lvl="0" algn="just">
              <a:spcAft>
                <a:spcPts val="1200"/>
              </a:spcAft>
            </a:pPr>
            <a:r>
              <a:rPr lang="pl-PL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5) Wzór raportu umieszczony w umowie </a:t>
            </a: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- determinuje sposób otwarcia projektu.</a:t>
            </a:r>
          </a:p>
          <a:p>
            <a:pPr marL="176400" lvl="0" algn="just">
              <a:spcAft>
                <a:spcPts val="1200"/>
              </a:spcAft>
            </a:pPr>
            <a:r>
              <a:rPr lang="pl-PL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6) Uwaga: Zmiany w realizacji działania naukowego Miniatura </a:t>
            </a:r>
            <a:r>
              <a:rPr lang="pl-PL" sz="1800" dirty="0"/>
              <a:t>– w tym przesunięcia środków w tabeli „inne koszty bezpośrednie” oraz wszelkie modyfikacje uzasadnień – zgodnie z ogólnymi warunkami umowy wymagają </a:t>
            </a:r>
            <a:r>
              <a:rPr lang="pl-PL" sz="1800" b="1" dirty="0"/>
              <a:t>każdorazowo pisemnej zgody Kierownika jednostki</a:t>
            </a:r>
            <a:r>
              <a:rPr lang="pl-PL" sz="1800" dirty="0"/>
              <a:t>.</a:t>
            </a:r>
          </a:p>
          <a:p>
            <a:pPr marL="176400" lvl="0" algn="just">
              <a:spcAft>
                <a:spcPts val="1200"/>
              </a:spcAft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80;p9">
            <a:extLst>
              <a:ext uri="{FF2B5EF4-FFF2-40B4-BE49-F238E27FC236}">
                <a16:creationId xmlns:a16="http://schemas.microsoft.com/office/drawing/2014/main" id="{331CEE7F-A999-4674-8683-9140C75AFBD2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9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837294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648070" y="530274"/>
            <a:ext cx="10314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Stypendia doktoranckie w ramach projektów NCN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6E4A6FB5-0046-4C53-9BAE-A0BA0F16F787}"/>
              </a:ext>
            </a:extLst>
          </p:cNvPr>
          <p:cNvSpPr/>
          <p:nvPr/>
        </p:nvSpPr>
        <p:spPr>
          <a:xfrm>
            <a:off x="1303149" y="1665843"/>
            <a:ext cx="9296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Szkoły Doktorskie mogą finansować ze środków NCN stypendia doktoranckie dla swoich Doktorantów.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Stypendia doktoranckie </a:t>
            </a:r>
            <a:r>
              <a:rPr lang="pl-PL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podlegają obowiązkowym składkom ZUS zarówno po stronie Doktoranta jak i Płatnika. </a:t>
            </a:r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Przed wypłatą stypendium zalecamy aby skonsultować się z Działem Spraw Osobowych (DSO) z uwagi na zmieniające się przepisy dotyczące składek ZUS i innych pochodnych.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1800" dirty="0">
                <a:latin typeface="Calibri" panose="020F0502020204030204" pitchFamily="34" charset="0"/>
                <a:cs typeface="Calibri" panose="020F0502020204030204" pitchFamily="34" charset="0"/>
              </a:rPr>
              <a:t>Stypendia doktoranckie wypłacane są przez Szkołę Doktorską. Dlatego należy przekazać do niej dokumentację projektu, w tym umowę o wypłatę stypendium z Doktorantem.</a:t>
            </a:r>
          </a:p>
          <a:p>
            <a:endParaRPr 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Dopuszcza się wypłacenie w projektach badawczych finansowanych przez NCN 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stypendium doktoranckiego dla doktoranta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(po miesiącu, w którym została przeprowadzona ocena śródokresowa) w kwocie wyższej niż 5 000 zł </a:t>
            </a:r>
            <a:r>
              <a:rPr lang="pl-PL" sz="1800" b="1" spc="-3" dirty="0">
                <a:latin typeface="Calibri" panose="020F0502020204030204" pitchFamily="34" charset="0"/>
                <a:cs typeface="Calibri" panose="020F0502020204030204" pitchFamily="34" charset="0"/>
              </a:rPr>
              <a:t>z kosztów bezpośrednich projektu  </a:t>
            </a:r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1800" u="sng" spc="-3" dirty="0">
                <a:latin typeface="Calibri" panose="020F0502020204030204" pitchFamily="34" charset="0"/>
                <a:cs typeface="Calibri" panose="020F0502020204030204" pitchFamily="34" charset="0"/>
              </a:rPr>
              <a:t>wymagany aneks do umowy</a:t>
            </a:r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pl-PL" sz="1800" b="1" spc="-3" dirty="0">
                <a:latin typeface="Calibri" panose="020F0502020204030204" pitchFamily="34" charset="0"/>
                <a:cs typeface="Calibri" panose="020F0502020204030204" pitchFamily="34" charset="0"/>
              </a:rPr>
              <a:t>kosztów pośrednich </a:t>
            </a:r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lub środków własnych podmiotu.</a:t>
            </a:r>
          </a:p>
          <a:p>
            <a:pPr marL="285750" indent="-285750">
              <a:buFontTx/>
              <a:buChar char="-"/>
            </a:pPr>
            <a:endParaRPr lang="pl-P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80;p9">
            <a:extLst>
              <a:ext uri="{FF2B5EF4-FFF2-40B4-BE49-F238E27FC236}">
                <a16:creationId xmlns:a16="http://schemas.microsoft.com/office/drawing/2014/main" id="{39E40F6C-2EF8-4120-81DE-1B1990DC59ED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107710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1256181" y="604086"/>
            <a:ext cx="99434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Stypendia naukowe NCN dla Studentów i Doktorantów</a:t>
            </a:r>
          </a:p>
          <a:p>
            <a:pPr algn="ctr"/>
            <a:endParaRPr lang="pl-PL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8BB6AD9-1C5D-45C5-8948-5F8AB0F51BAD}"/>
              </a:ext>
            </a:extLst>
          </p:cNvPr>
          <p:cNvSpPr/>
          <p:nvPr/>
        </p:nvSpPr>
        <p:spPr>
          <a:xfrm>
            <a:off x="962526" y="1203158"/>
            <a:ext cx="100664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1800" spc="-3" dirty="0">
              <a:cs typeface="Arial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Przyznawane są </a:t>
            </a:r>
            <a:r>
              <a:rPr lang="pl-PL" sz="1800" b="1" spc="-3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drodze otwartych konkursów </a:t>
            </a:r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na podstawie Regulaminów stypendialnych.</a:t>
            </a:r>
          </a:p>
          <a:p>
            <a:endParaRPr lang="pl-PL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Stypendia powinny być wypłacane na podstawie jednej </a:t>
            </a:r>
            <a:r>
              <a:rPr lang="pl-PL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umowy stypendialnej</a:t>
            </a:r>
            <a:r>
              <a:rPr lang="pl-PL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w umowie określa się zakres wykonywania prac w projekcie badawczym, wysokość tego stypendium, okres i warunki jego wypłacania, </a:t>
            </a:r>
            <a:r>
              <a:rPr lang="pl-PL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umowa może zawierać różne okresy wypłaty.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sz="1800" spc="-3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Stypendium naukowe NCN może być przyznane osobie </a:t>
            </a:r>
            <a:r>
              <a:rPr lang="pl-PL" sz="1800" b="1" spc="-3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nieposiadającej stopnia doktora</a:t>
            </a:r>
            <a:r>
              <a:rPr lang="pl-PL" sz="1800" spc="-3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która spełnia którekolwiek z poniższych kryteriów:</a:t>
            </a:r>
          </a:p>
          <a:p>
            <a:pPr algn="just"/>
            <a:endParaRPr lang="pl-PL" sz="1800" spc="-3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1800" spc="-3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jest studentem studiów: pierwszego stopnia, drugiego stopnia lub jednolitych studiów magisterskich, realizowanych w uczelniach na terytorium Polski;</a:t>
            </a:r>
          </a:p>
          <a:p>
            <a:pPr algn="just"/>
            <a:r>
              <a:rPr lang="pl-PL" sz="1800" spc="-3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jest uczestnikiem studiów doktoranckich;</a:t>
            </a:r>
          </a:p>
          <a:p>
            <a:pPr algn="just"/>
            <a:r>
              <a:rPr lang="pl-PL" sz="1800" spc="-3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jest doktorantem w szkole doktorskiej.</a:t>
            </a:r>
          </a:p>
        </p:txBody>
      </p:sp>
      <p:sp>
        <p:nvSpPr>
          <p:cNvPr id="9" name="Google Shape;80;p9">
            <a:extLst>
              <a:ext uri="{FF2B5EF4-FFF2-40B4-BE49-F238E27FC236}">
                <a16:creationId xmlns:a16="http://schemas.microsoft.com/office/drawing/2014/main" id="{E879B490-E1B9-40AD-8825-F7297CE7D8EA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11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18346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8B14FD1-A213-4B57-889E-9C17C9B7E6B9}"/>
              </a:ext>
            </a:extLst>
          </p:cNvPr>
          <p:cNvSpPr txBox="1"/>
          <p:nvPr/>
        </p:nvSpPr>
        <p:spPr>
          <a:xfrm>
            <a:off x="648071" y="530274"/>
            <a:ext cx="994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DB13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Stypendia naukowe NCN dla Studentów i Doktorantów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8BB6AD9-1C5D-45C5-8948-5F8AB0F51BAD}"/>
              </a:ext>
            </a:extLst>
          </p:cNvPr>
          <p:cNvSpPr/>
          <p:nvPr/>
        </p:nvSpPr>
        <p:spPr>
          <a:xfrm>
            <a:off x="962526" y="1203158"/>
            <a:ext cx="95290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l-PL" sz="1800" spc="-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1800" b="1" spc="-3" dirty="0">
                <a:latin typeface="Calibri" panose="020F0502020204030204" pitchFamily="34" charset="0"/>
                <a:cs typeface="Calibri" panose="020F0502020204030204" pitchFamily="34" charset="0"/>
              </a:rPr>
              <a:t>Okres realizacji</a:t>
            </a:r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: kryterium przyznania stypendium muszą być spełnione przez cały okres realizacji zadań w projekcie.</a:t>
            </a:r>
          </a:p>
          <a:p>
            <a:pPr algn="just"/>
            <a:endParaRPr lang="pl-PL" sz="1800" spc="-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Stypendysta, który przestaje spełniać kryterium na podstawie którego przyznano mu stypendium naukowe i nie spełnia innych warunków, może pobierać stypendium naukowe przez okres nie </a:t>
            </a:r>
            <a:r>
              <a:rPr lang="pl-PL" sz="1800" b="1" spc="-3" dirty="0">
                <a:latin typeface="Calibri" panose="020F0502020204030204" pitchFamily="34" charset="0"/>
                <a:cs typeface="Calibri" panose="020F0502020204030204" pitchFamily="34" charset="0"/>
              </a:rPr>
              <a:t>dłuższy niż 6 miesięcy.</a:t>
            </a:r>
          </a:p>
          <a:p>
            <a:pPr algn="just"/>
            <a:endParaRPr lang="pl-PL" sz="1800" spc="-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1800" b="1" spc="-3" dirty="0">
                <a:latin typeface="Calibri" panose="020F0502020204030204" pitchFamily="34" charset="0"/>
                <a:cs typeface="Calibri" panose="020F0502020204030204" pitchFamily="34" charset="0"/>
              </a:rPr>
              <a:t>Wysokość stypendium</a:t>
            </a:r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: 1 000 – 5 000 zł/mies.</a:t>
            </a:r>
          </a:p>
          <a:p>
            <a:pPr algn="just"/>
            <a:endParaRPr lang="pl-PL" sz="1800" spc="-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1800" b="1" spc="-3" dirty="0">
                <a:latin typeface="Calibri" panose="020F0502020204030204" pitchFamily="34" charset="0"/>
                <a:cs typeface="Calibri" panose="020F0502020204030204" pitchFamily="34" charset="0"/>
              </a:rPr>
              <a:t>Podział stypendium</a:t>
            </a:r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: jedno stypendium może zostać wypłacone więcej niż jednej osobie, o ile każda zostanie wyłoniona w trybie konkursowym.</a:t>
            </a:r>
          </a:p>
          <a:p>
            <a:pPr algn="just"/>
            <a:endParaRPr lang="pl-PL" sz="1800" spc="-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1800" b="1" spc="-3" dirty="0">
                <a:latin typeface="Calibri" panose="020F0502020204030204" pitchFamily="34" charset="0"/>
                <a:cs typeface="Calibri" panose="020F0502020204030204" pitchFamily="34" charset="0"/>
              </a:rPr>
              <a:t>Łączne wynagrodzenia</a:t>
            </a:r>
            <a:r>
              <a:rPr lang="pl-PL" sz="1800" spc="-3" dirty="0">
                <a:latin typeface="Calibri" panose="020F0502020204030204" pitchFamily="34" charset="0"/>
                <a:cs typeface="Calibri" panose="020F0502020204030204" pitchFamily="34" charset="0"/>
              </a:rPr>
              <a:t>: student/doktorant może pobierać równocześnie stypendium naukowe i inne wynagrodzenie ze środków NCN (w tym w innym projekcie), pod warunkiem że łączna kwota nie przekroczy 5 000 zł/mies.</a:t>
            </a:r>
          </a:p>
          <a:p>
            <a:pPr algn="just"/>
            <a:endParaRPr lang="pl-PL" sz="1800" spc="-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80;p9">
            <a:extLst>
              <a:ext uri="{FF2B5EF4-FFF2-40B4-BE49-F238E27FC236}">
                <a16:creationId xmlns:a16="http://schemas.microsoft.com/office/drawing/2014/main" id="{57878B5E-30F2-4789-ABD5-8A4C74CA80D1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12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9965319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1590</TotalTime>
  <Words>1284</Words>
  <Application>Microsoft Office PowerPoint</Application>
  <PresentationFormat>Panoramiczny</PresentationFormat>
  <Paragraphs>138</Paragraphs>
  <Slides>12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9" baseType="lpstr">
      <vt:lpstr>Montserrat</vt:lpstr>
      <vt:lpstr>Wingdings</vt:lpstr>
      <vt:lpstr>Lato</vt:lpstr>
      <vt:lpstr>Arial</vt:lpstr>
      <vt:lpstr>Calibri</vt:lpstr>
      <vt:lpstr>Montserrat Medium</vt:lpstr>
      <vt:lpstr>1_Office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APLIKACJI MONITORINGU I WSPÓŁPRACY</dc:title>
  <dc:creator>Anna</dc:creator>
  <cp:lastModifiedBy>Dorota Czubowska</cp:lastModifiedBy>
  <cp:revision>203</cp:revision>
  <dcterms:modified xsi:type="dcterms:W3CDTF">2025-11-21T11:38:52Z</dcterms:modified>
</cp:coreProperties>
</file>