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2">
  <p:sldMasterIdLst>
    <p:sldMasterId id="2147483655" r:id="rId1"/>
    <p:sldMasterId id="2147483659" r:id="rId2"/>
  </p:sldMasterIdLst>
  <p:notesMasterIdLst>
    <p:notesMasterId r:id="rId9"/>
  </p:notesMasterIdLst>
  <p:sldIdLst>
    <p:sldId id="279" r:id="rId3"/>
    <p:sldId id="277" r:id="rId4"/>
    <p:sldId id="258" r:id="rId5"/>
    <p:sldId id="429" r:id="rId6"/>
    <p:sldId id="432" r:id="rId7"/>
    <p:sldId id="434" r:id="rId8"/>
  </p:sldIdLst>
  <p:sldSz cx="12192000" cy="6858000"/>
  <p:notesSz cx="12192000" cy="6858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Lato" panose="020B0604020202020204" charset="0"/>
      <p:regular r:id="rId14"/>
      <p:bold r:id="rId15"/>
      <p:italic r:id="rId16"/>
      <p:boldItalic r:id="rId17"/>
    </p:embeddedFont>
    <p:embeddedFont>
      <p:font typeface="Montserrat" panose="020B0604020202020204" charset="-18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39">
          <p15:clr>
            <a:srgbClr val="A4A3A4"/>
          </p15:clr>
        </p15:guide>
        <p15:guide id="2" pos="451">
          <p15:clr>
            <a:srgbClr val="A4A3A4"/>
          </p15:clr>
        </p15:guide>
        <p15:guide id="3" pos="1142">
          <p15:clr>
            <a:srgbClr val="A4A3A4"/>
          </p15:clr>
        </p15:guide>
        <p15:guide id="4" pos="1321">
          <p15:clr>
            <a:srgbClr val="A4A3A4"/>
          </p15:clr>
        </p15:guide>
        <p15:guide id="5" pos="2008">
          <p15:clr>
            <a:srgbClr val="A4A3A4"/>
          </p15:clr>
        </p15:guide>
        <p15:guide id="6" pos="2193">
          <p15:clr>
            <a:srgbClr val="A4A3A4"/>
          </p15:clr>
        </p15:guide>
        <p15:guide id="7" pos="2880">
          <p15:clr>
            <a:srgbClr val="A4A3A4"/>
          </p15:clr>
        </p15:guide>
        <p15:guide id="8" pos="3059">
          <p15:clr>
            <a:srgbClr val="A4A3A4"/>
          </p15:clr>
        </p15:guide>
        <p15:guide id="9" pos="3750">
          <p15:clr>
            <a:srgbClr val="A4A3A4"/>
          </p15:clr>
        </p15:guide>
        <p15:guide id="10" pos="3929">
          <p15:clr>
            <a:srgbClr val="A4A3A4"/>
          </p15:clr>
        </p15:guide>
        <p15:guide id="11" pos="4620">
          <p15:clr>
            <a:srgbClr val="A4A3A4"/>
          </p15:clr>
        </p15:guide>
        <p15:guide id="12" pos="4799">
          <p15:clr>
            <a:srgbClr val="A4A3A4"/>
          </p15:clr>
        </p15:guide>
        <p15:guide id="13" pos="5484">
          <p15:clr>
            <a:srgbClr val="A4A3A4"/>
          </p15:clr>
        </p15:guide>
        <p15:guide id="14" pos="5669">
          <p15:clr>
            <a:srgbClr val="A4A3A4"/>
          </p15:clr>
        </p15:guide>
        <p15:guide id="15" pos="6356">
          <p15:clr>
            <a:srgbClr val="A4A3A4"/>
          </p15:clr>
        </p15:guide>
        <p15:guide id="16" pos="6539">
          <p15:clr>
            <a:srgbClr val="A4A3A4"/>
          </p15:clr>
        </p15:guide>
        <p15:guide id="17" pos="7226">
          <p15:clr>
            <a:srgbClr val="A4A3A4"/>
          </p15:clr>
        </p15:guide>
        <p15:guide id="18" orient="horz" pos="681">
          <p15:clr>
            <a:srgbClr val="A4A3A4"/>
          </p15:clr>
        </p15:guide>
        <p15:guide id="19" orient="horz" pos="4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>
        <p:guide orient="horz" pos="3639"/>
        <p:guide pos="451"/>
        <p:guide pos="1142"/>
        <p:guide pos="1321"/>
        <p:guide pos="2008"/>
        <p:guide pos="2193"/>
        <p:guide pos="2880"/>
        <p:guide pos="3059"/>
        <p:guide pos="3750"/>
        <p:guide pos="3929"/>
        <p:guide pos="4620"/>
        <p:guide pos="4799"/>
        <p:guide pos="5484"/>
        <p:guide pos="5669"/>
        <p:guide pos="6356"/>
        <p:guide pos="6539"/>
        <p:guide pos="7226"/>
        <p:guide orient="horz" pos="681"/>
        <p:guide orient="horz" pos="4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CD8E45-9921-45D8-A4CE-C857603BD74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54C116A-7889-4A2E-BD3D-7D1E70850F3F}">
      <dgm:prSet custT="1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r>
            <a:rPr lang="pl-PL" sz="1400" b="0" dirty="0">
              <a:solidFill>
                <a:schemeClr val="tx1"/>
              </a:solidFill>
              <a:latin typeface="Montserrat" panose="020B0604020202020204" charset="-18"/>
            </a:rPr>
            <a:t>1. Zgłoszenie projektu (zał. 1/1a) + analiza ryzyka (zał. 1b) – dokumenty tworzone na etapie aplikacji </a:t>
          </a:r>
          <a:endParaRPr lang="pl-PL" sz="1400" b="0" dirty="0">
            <a:solidFill>
              <a:schemeClr val="tx1"/>
            </a:solidFill>
          </a:endParaRPr>
        </a:p>
      </dgm:t>
    </dgm:pt>
    <dgm:pt modelId="{406CB840-A331-438E-AEE8-19D30657DADA}" type="parTrans" cxnId="{CE9360A1-A4BC-403F-971E-0BC6E609648D}">
      <dgm:prSet/>
      <dgm:spPr/>
      <dgm:t>
        <a:bodyPr/>
        <a:lstStyle/>
        <a:p>
          <a:endParaRPr lang="pl-PL"/>
        </a:p>
      </dgm:t>
    </dgm:pt>
    <dgm:pt modelId="{99477850-B80D-42E0-8DB9-90BB6ACDF39B}" type="sibTrans" cxnId="{CE9360A1-A4BC-403F-971E-0BC6E609648D}">
      <dgm:prSet/>
      <dgm:spPr/>
      <dgm:t>
        <a:bodyPr/>
        <a:lstStyle/>
        <a:p>
          <a:endParaRPr lang="pl-PL"/>
        </a:p>
      </dgm:t>
    </dgm:pt>
    <dgm:pt modelId="{71ADB9EC-6B17-48FB-A4C6-30B05EF2C522}" type="pres">
      <dgm:prSet presAssocID="{90CD8E45-9921-45D8-A4CE-C857603BD748}" presName="linear" presStyleCnt="0">
        <dgm:presLayoutVars>
          <dgm:animLvl val="lvl"/>
          <dgm:resizeHandles val="exact"/>
        </dgm:presLayoutVars>
      </dgm:prSet>
      <dgm:spPr/>
    </dgm:pt>
    <dgm:pt modelId="{D790B7F6-9CB1-4F4F-9725-0EA9FE16D997}" type="pres">
      <dgm:prSet presAssocID="{D54C116A-7889-4A2E-BD3D-7D1E70850F3F}" presName="parentText" presStyleLbl="node1" presStyleIdx="0" presStyleCnt="1" custLinFactNeighborX="0" custLinFactNeighborY="-13446">
        <dgm:presLayoutVars>
          <dgm:chMax val="0"/>
          <dgm:bulletEnabled val="1"/>
        </dgm:presLayoutVars>
      </dgm:prSet>
      <dgm:spPr/>
    </dgm:pt>
  </dgm:ptLst>
  <dgm:cxnLst>
    <dgm:cxn modelId="{7FA6DE51-6144-4A5A-BFA9-A6F07C8C5DCC}" type="presOf" srcId="{D54C116A-7889-4A2E-BD3D-7D1E70850F3F}" destId="{D790B7F6-9CB1-4F4F-9725-0EA9FE16D997}" srcOrd="0" destOrd="0" presId="urn:microsoft.com/office/officeart/2005/8/layout/vList2"/>
    <dgm:cxn modelId="{CE9360A1-A4BC-403F-971E-0BC6E609648D}" srcId="{90CD8E45-9921-45D8-A4CE-C857603BD748}" destId="{D54C116A-7889-4A2E-BD3D-7D1E70850F3F}" srcOrd="0" destOrd="0" parTransId="{406CB840-A331-438E-AEE8-19D30657DADA}" sibTransId="{99477850-B80D-42E0-8DB9-90BB6ACDF39B}"/>
    <dgm:cxn modelId="{6A4A28E1-5DBA-487F-9748-973E3941FF3D}" type="presOf" srcId="{90CD8E45-9921-45D8-A4CE-C857603BD748}" destId="{71ADB9EC-6B17-48FB-A4C6-30B05EF2C522}" srcOrd="0" destOrd="0" presId="urn:microsoft.com/office/officeart/2005/8/layout/vList2"/>
    <dgm:cxn modelId="{C4B914A3-1863-4F50-A230-6EF43837550C}" type="presParOf" srcId="{71ADB9EC-6B17-48FB-A4C6-30B05EF2C522}" destId="{D790B7F6-9CB1-4F4F-9725-0EA9FE16D9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0B7F6-9CB1-4F4F-9725-0EA9FE16D997}">
      <dsp:nvSpPr>
        <dsp:cNvPr id="0" name=""/>
        <dsp:cNvSpPr/>
      </dsp:nvSpPr>
      <dsp:spPr>
        <a:xfrm>
          <a:off x="0" y="0"/>
          <a:ext cx="9470428" cy="655200"/>
        </a:xfrm>
        <a:prstGeom prst="roundRect">
          <a:avLst/>
        </a:prstGeom>
        <a:solidFill>
          <a:schemeClr val="bg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chemeClr val="tx1"/>
              </a:solidFill>
              <a:latin typeface="Montserrat" panose="020B0604020202020204" charset="-18"/>
            </a:rPr>
            <a:t>1. Zgłoszenie projektu (zał. 1/1a) + analiza ryzyka (zał. 1b) – dokumenty tworzone na etapie aplikacji </a:t>
          </a:r>
          <a:endParaRPr lang="pl-PL" sz="1400" b="0" kern="1200" dirty="0">
            <a:solidFill>
              <a:schemeClr val="tx1"/>
            </a:solidFill>
          </a:endParaRPr>
        </a:p>
      </dsp:txBody>
      <dsp:txXfrm>
        <a:off x="31984" y="31984"/>
        <a:ext cx="9406460" cy="591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8277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9013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6459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9586a7398f_1_8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9586a7398f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9434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192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993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1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6411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7318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03596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07299" y="409340"/>
            <a:ext cx="10783750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7FB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18185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hyperlink" Target="mailto:dp@pwr.edu.pl" TargetMode="External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2.png"/><Relationship Id="rId10" Type="http://schemas.microsoft.com/office/2007/relationships/diagramDrawing" Target="../diagrams/drawing1.xml"/><Relationship Id="rId4" Type="http://schemas.openxmlformats.org/officeDocument/2006/relationships/image" Target="../media/image1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p@pwr.edu.p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dp@pwr.edu.p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370995" y="1661503"/>
            <a:ext cx="11713807" cy="4167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>
              <a:lnSpc>
                <a:spcPct val="150000"/>
              </a:lnSpc>
            </a:pPr>
            <a:r>
              <a:rPr lang="pl-PL" b="0" dirty="0">
                <a:solidFill>
                  <a:srgbClr val="3D3D3B"/>
                </a:solidFill>
              </a:rPr>
              <a:t>1. ZARZĄDZENIE WEWNĘTRZNE 2/2023 z dn. 3 stycznia 2023 r. w sprawie wprowadzenia zasad przygotowania i realizacji projektów</a:t>
            </a:r>
            <a:br>
              <a:rPr lang="pl-PL" b="0" dirty="0">
                <a:solidFill>
                  <a:srgbClr val="3D3D3B"/>
                </a:solidFill>
              </a:rPr>
            </a:br>
            <a:br>
              <a:rPr lang="pl-PL" b="0" dirty="0">
                <a:solidFill>
                  <a:srgbClr val="3D3D3B"/>
                </a:solidFill>
              </a:rPr>
            </a:br>
            <a:r>
              <a:rPr lang="pl-PL" b="0" dirty="0">
                <a:solidFill>
                  <a:srgbClr val="3D3D3B"/>
                </a:solidFill>
              </a:rPr>
              <a:t>2. ZARZĄDZENIE WEWNĘTRZNE 48/2021 z dn. 23 marca 2021 r. w sprawie wprowadzenia zasad realizacji projektów zlecanych przez podmioty zewnętrzne</a:t>
            </a:r>
            <a:br>
              <a:rPr lang="pl-PL" b="0" dirty="0">
                <a:solidFill>
                  <a:srgbClr val="3D3D3B"/>
                </a:solidFill>
              </a:rPr>
            </a:br>
            <a:br>
              <a:rPr lang="pl-PL" b="0" dirty="0">
                <a:solidFill>
                  <a:srgbClr val="3D3D3B"/>
                </a:solidFill>
              </a:rPr>
            </a:br>
            <a:r>
              <a:rPr lang="pl-PL" b="0" dirty="0">
                <a:solidFill>
                  <a:srgbClr val="3D3D3B"/>
                </a:solidFill>
              </a:rPr>
              <a:t>3. ZARZĄDZENIE WEWNĘTRZNE 104/2022 z dn. 3 listopada 2022 r. w sprawie zasad finansowania, rozliczania i organizowania konferencji  naukowych oraz imprez o charakterze naukowym przez Politechnikę Wrocławską</a:t>
            </a:r>
            <a:br>
              <a:rPr lang="pl-PL" b="0" dirty="0">
                <a:solidFill>
                  <a:srgbClr val="3D3D3B"/>
                </a:solidFill>
              </a:rPr>
            </a:br>
            <a:r>
              <a:rPr lang="pl-PL" b="0" dirty="0">
                <a:solidFill>
                  <a:srgbClr val="3D3D3B"/>
                </a:solidFill>
              </a:rPr>
              <a:t>  </a:t>
            </a:r>
            <a:endParaRPr b="0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ADA76B82-53A6-4163-A640-1C20B2833C95}"/>
              </a:ext>
            </a:extLst>
          </p:cNvPr>
          <p:cNvSpPr/>
          <p:nvPr/>
        </p:nvSpPr>
        <p:spPr>
          <a:xfrm>
            <a:off x="1668624" y="278602"/>
            <a:ext cx="885475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0070C0"/>
                </a:solidFill>
                <a:latin typeface="Montserrat"/>
              </a:rPr>
              <a:t>Zarządzenia regulujące obsługę projektów </a:t>
            </a:r>
          </a:p>
          <a:p>
            <a:pPr algn="ctr"/>
            <a:r>
              <a:rPr lang="pl-PL" sz="2800" b="1" dirty="0">
                <a:solidFill>
                  <a:srgbClr val="0070C0"/>
                </a:solidFill>
                <a:latin typeface="Montserrat"/>
              </a:rPr>
              <a:t>wspieranych przez Dział Projektów</a:t>
            </a:r>
          </a:p>
          <a:p>
            <a:pPr algn="ctr"/>
            <a:br>
              <a:rPr lang="pl-PL" sz="2400" b="1" dirty="0">
                <a:solidFill>
                  <a:srgbClr val="3D3D3B"/>
                </a:solidFill>
                <a:latin typeface="Montserrat" panose="020B0604020202020204" charset="-18"/>
              </a:rPr>
            </a:br>
            <a:endParaRPr lang="pl-PL" sz="2400" b="1" dirty="0">
              <a:latin typeface="Montserrat" panose="020B0604020202020204" charset="-18"/>
            </a:endParaRPr>
          </a:p>
        </p:txBody>
      </p:sp>
      <p:sp>
        <p:nvSpPr>
          <p:cNvPr id="6" name="Google Shape;81;p9">
            <a:extLst>
              <a:ext uri="{FF2B5EF4-FFF2-40B4-BE49-F238E27FC236}">
                <a16:creationId xmlns:a16="http://schemas.microsoft.com/office/drawing/2014/main" id="{5E5B98EF-093A-4D33-9AC0-DA40C68EA2E4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2;p9">
            <a:extLst>
              <a:ext uri="{FF2B5EF4-FFF2-40B4-BE49-F238E27FC236}">
                <a16:creationId xmlns:a16="http://schemas.microsoft.com/office/drawing/2014/main" id="{4DFBA3FD-8E21-4BB6-9C9A-834770EC2537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Google Shape;83;p9">
            <a:extLst>
              <a:ext uri="{FF2B5EF4-FFF2-40B4-BE49-F238E27FC236}">
                <a16:creationId xmlns:a16="http://schemas.microsoft.com/office/drawing/2014/main" id="{B3D14D3E-9396-4546-A26B-704FDF3BFCA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4;p9">
            <a:extLst>
              <a:ext uri="{FF2B5EF4-FFF2-40B4-BE49-F238E27FC236}">
                <a16:creationId xmlns:a16="http://schemas.microsoft.com/office/drawing/2014/main" id="{84FBE2DF-4FA6-4146-8644-0A6654F182B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80;p9">
            <a:extLst>
              <a:ext uri="{FF2B5EF4-FFF2-40B4-BE49-F238E27FC236}">
                <a16:creationId xmlns:a16="http://schemas.microsoft.com/office/drawing/2014/main" id="{6DB89F4C-746A-4C89-BC22-4FB88E30AEDB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153411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119;p10">
            <a:extLst>
              <a:ext uri="{FF2B5EF4-FFF2-40B4-BE49-F238E27FC236}">
                <a16:creationId xmlns:a16="http://schemas.microsoft.com/office/drawing/2014/main" id="{BEE51A4C-4D83-4108-A6CB-7671CA9A24BA}"/>
              </a:ext>
            </a:extLst>
          </p:cNvPr>
          <p:cNvSpPr txBox="1"/>
          <p:nvPr/>
        </p:nvSpPr>
        <p:spPr>
          <a:xfrm>
            <a:off x="552313" y="231743"/>
            <a:ext cx="11351172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pl-PL" sz="1800" b="1" dirty="0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URUCHOMIENIE PROJEKTU W SYSTEMIE TETA </a:t>
            </a:r>
          </a:p>
          <a:p>
            <a:pPr lvl="0">
              <a:lnSpc>
                <a:spcPct val="115000"/>
              </a:lnSpc>
            </a:pPr>
            <a:r>
              <a:rPr lang="pl-PL" sz="1800" b="1" dirty="0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NA PODSTAWIE </a:t>
            </a:r>
            <a:r>
              <a:rPr lang="pl-PL" sz="1800" b="1" dirty="0">
                <a:solidFill>
                  <a:srgbClr val="0070C0"/>
                </a:solidFill>
                <a:latin typeface="Montserrat"/>
              </a:rPr>
              <a:t>ZW 2/2023 z dn. 3 stycznia 2023 r</a:t>
            </a:r>
            <a:endParaRPr lang="pl-PL" sz="1800" b="1" dirty="0">
              <a:solidFill>
                <a:srgbClr val="0070C0"/>
              </a:solidFill>
              <a:latin typeface="Montserrat"/>
              <a:sym typeface="Montserrat"/>
            </a:endParaRPr>
          </a:p>
        </p:txBody>
      </p:sp>
      <p:sp>
        <p:nvSpPr>
          <p:cNvPr id="15" name="Dowolny kształt: kształt 14">
            <a:extLst>
              <a:ext uri="{FF2B5EF4-FFF2-40B4-BE49-F238E27FC236}">
                <a16:creationId xmlns:a16="http://schemas.microsoft.com/office/drawing/2014/main" id="{D5BE9BED-DFE2-4693-8C8F-6CDB62984702}"/>
              </a:ext>
            </a:extLst>
          </p:cNvPr>
          <p:cNvSpPr/>
          <p:nvPr/>
        </p:nvSpPr>
        <p:spPr>
          <a:xfrm>
            <a:off x="1360786" y="1965777"/>
            <a:ext cx="9477504" cy="494975"/>
          </a:xfrm>
          <a:custGeom>
            <a:avLst/>
            <a:gdLst>
              <a:gd name="connsiteX0" fmla="*/ 0 w 9001957"/>
              <a:gd name="connsiteY0" fmla="*/ 93602 h 561600"/>
              <a:gd name="connsiteX1" fmla="*/ 93602 w 9001957"/>
              <a:gd name="connsiteY1" fmla="*/ 0 h 561600"/>
              <a:gd name="connsiteX2" fmla="*/ 8908355 w 9001957"/>
              <a:gd name="connsiteY2" fmla="*/ 0 h 561600"/>
              <a:gd name="connsiteX3" fmla="*/ 9001957 w 9001957"/>
              <a:gd name="connsiteY3" fmla="*/ 93602 h 561600"/>
              <a:gd name="connsiteX4" fmla="*/ 9001957 w 9001957"/>
              <a:gd name="connsiteY4" fmla="*/ 467998 h 561600"/>
              <a:gd name="connsiteX5" fmla="*/ 8908355 w 9001957"/>
              <a:gd name="connsiteY5" fmla="*/ 561600 h 561600"/>
              <a:gd name="connsiteX6" fmla="*/ 93602 w 9001957"/>
              <a:gd name="connsiteY6" fmla="*/ 561600 h 561600"/>
              <a:gd name="connsiteX7" fmla="*/ 0 w 9001957"/>
              <a:gd name="connsiteY7" fmla="*/ 467998 h 561600"/>
              <a:gd name="connsiteX8" fmla="*/ 0 w 9001957"/>
              <a:gd name="connsiteY8" fmla="*/ 93602 h 56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01957" h="561600">
                <a:moveTo>
                  <a:pt x="0" y="93602"/>
                </a:moveTo>
                <a:cubicBezTo>
                  <a:pt x="0" y="41907"/>
                  <a:pt x="41907" y="0"/>
                  <a:pt x="93602" y="0"/>
                </a:cubicBezTo>
                <a:lnTo>
                  <a:pt x="8908355" y="0"/>
                </a:lnTo>
                <a:cubicBezTo>
                  <a:pt x="8960050" y="0"/>
                  <a:pt x="9001957" y="41907"/>
                  <a:pt x="9001957" y="93602"/>
                </a:cubicBezTo>
                <a:lnTo>
                  <a:pt x="9001957" y="467998"/>
                </a:lnTo>
                <a:cubicBezTo>
                  <a:pt x="9001957" y="519693"/>
                  <a:pt x="8960050" y="561600"/>
                  <a:pt x="8908355" y="561600"/>
                </a:cubicBezTo>
                <a:lnTo>
                  <a:pt x="93602" y="561600"/>
                </a:lnTo>
                <a:cubicBezTo>
                  <a:pt x="41907" y="561600"/>
                  <a:pt x="0" y="519693"/>
                  <a:pt x="0" y="467998"/>
                </a:cubicBezTo>
                <a:lnTo>
                  <a:pt x="0" y="93602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755" tIns="80755" rIns="80755" bIns="80755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l-PL" sz="1400" kern="1200" dirty="0">
                <a:solidFill>
                  <a:schemeClr val="tx1"/>
                </a:solidFill>
                <a:latin typeface="Montserrat" panose="020B0604020202020204" charset="-18"/>
              </a:rPr>
              <a:t>2. Wniosek o otwarcie projektu w systemie TETA – zał. 4 </a:t>
            </a:r>
            <a:endParaRPr lang="pl-PL" sz="1400" kern="1200" dirty="0">
              <a:solidFill>
                <a:schemeClr val="tx1"/>
              </a:solidFill>
            </a:endParaRPr>
          </a:p>
        </p:txBody>
      </p:sp>
      <p:sp>
        <p:nvSpPr>
          <p:cNvPr id="17" name="Dowolny kształt: kształt 16">
            <a:extLst>
              <a:ext uri="{FF2B5EF4-FFF2-40B4-BE49-F238E27FC236}">
                <a16:creationId xmlns:a16="http://schemas.microsoft.com/office/drawing/2014/main" id="{B55ECEE1-9DA7-469D-AA99-05AE2BBD2F53}"/>
              </a:ext>
            </a:extLst>
          </p:cNvPr>
          <p:cNvSpPr/>
          <p:nvPr/>
        </p:nvSpPr>
        <p:spPr>
          <a:xfrm>
            <a:off x="1353710" y="2499632"/>
            <a:ext cx="9477504" cy="576220"/>
          </a:xfrm>
          <a:custGeom>
            <a:avLst/>
            <a:gdLst>
              <a:gd name="connsiteX0" fmla="*/ 0 w 9001957"/>
              <a:gd name="connsiteY0" fmla="*/ 124802 h 748800"/>
              <a:gd name="connsiteX1" fmla="*/ 124802 w 9001957"/>
              <a:gd name="connsiteY1" fmla="*/ 0 h 748800"/>
              <a:gd name="connsiteX2" fmla="*/ 8877155 w 9001957"/>
              <a:gd name="connsiteY2" fmla="*/ 0 h 748800"/>
              <a:gd name="connsiteX3" fmla="*/ 9001957 w 9001957"/>
              <a:gd name="connsiteY3" fmla="*/ 124802 h 748800"/>
              <a:gd name="connsiteX4" fmla="*/ 9001957 w 9001957"/>
              <a:gd name="connsiteY4" fmla="*/ 623998 h 748800"/>
              <a:gd name="connsiteX5" fmla="*/ 8877155 w 9001957"/>
              <a:gd name="connsiteY5" fmla="*/ 748800 h 748800"/>
              <a:gd name="connsiteX6" fmla="*/ 124802 w 9001957"/>
              <a:gd name="connsiteY6" fmla="*/ 748800 h 748800"/>
              <a:gd name="connsiteX7" fmla="*/ 0 w 9001957"/>
              <a:gd name="connsiteY7" fmla="*/ 623998 h 748800"/>
              <a:gd name="connsiteX8" fmla="*/ 0 w 9001957"/>
              <a:gd name="connsiteY8" fmla="*/ 124802 h 74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01957" h="748800">
                <a:moveTo>
                  <a:pt x="0" y="124802"/>
                </a:moveTo>
                <a:cubicBezTo>
                  <a:pt x="0" y="55876"/>
                  <a:pt x="55876" y="0"/>
                  <a:pt x="124802" y="0"/>
                </a:cubicBezTo>
                <a:lnTo>
                  <a:pt x="8877155" y="0"/>
                </a:lnTo>
                <a:cubicBezTo>
                  <a:pt x="8946081" y="0"/>
                  <a:pt x="9001957" y="55876"/>
                  <a:pt x="9001957" y="124802"/>
                </a:cubicBezTo>
                <a:lnTo>
                  <a:pt x="9001957" y="623998"/>
                </a:lnTo>
                <a:cubicBezTo>
                  <a:pt x="9001957" y="692924"/>
                  <a:pt x="8946081" y="748800"/>
                  <a:pt x="8877155" y="748800"/>
                </a:cubicBezTo>
                <a:lnTo>
                  <a:pt x="124802" y="748800"/>
                </a:lnTo>
                <a:cubicBezTo>
                  <a:pt x="55876" y="748800"/>
                  <a:pt x="0" y="692924"/>
                  <a:pt x="0" y="623998"/>
                </a:cubicBezTo>
                <a:lnTo>
                  <a:pt x="0" y="124802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893" tIns="89893" rIns="89893" bIns="89893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l-PL" sz="1400" kern="1200" dirty="0">
                <a:solidFill>
                  <a:schemeClr val="tx1"/>
                </a:solidFill>
                <a:latin typeface="Montserrat" panose="020B0604020202020204" charset="-18"/>
              </a:rPr>
              <a:t>3. Oświadczenie o VAT podpisane przez Kwesturę – wystawiane na wniosek jednostki – zał. 2/2a/2b</a:t>
            </a:r>
            <a:endParaRPr lang="pl-PL" sz="1400" kern="1200" dirty="0">
              <a:solidFill>
                <a:schemeClr val="tx1"/>
              </a:solidFill>
            </a:endParaRPr>
          </a:p>
        </p:txBody>
      </p:sp>
      <p:sp>
        <p:nvSpPr>
          <p:cNvPr id="21" name="Dowolny kształt: kształt 20">
            <a:extLst>
              <a:ext uri="{FF2B5EF4-FFF2-40B4-BE49-F238E27FC236}">
                <a16:creationId xmlns:a16="http://schemas.microsoft.com/office/drawing/2014/main" id="{2C3FFE78-63DA-4F05-91F4-AEB6EF500C77}"/>
              </a:ext>
            </a:extLst>
          </p:cNvPr>
          <p:cNvSpPr/>
          <p:nvPr/>
        </p:nvSpPr>
        <p:spPr>
          <a:xfrm>
            <a:off x="1353710" y="3099088"/>
            <a:ext cx="9477504" cy="505440"/>
          </a:xfrm>
          <a:custGeom>
            <a:avLst/>
            <a:gdLst>
              <a:gd name="connsiteX0" fmla="*/ 0 w 9001957"/>
              <a:gd name="connsiteY0" fmla="*/ 84242 h 505440"/>
              <a:gd name="connsiteX1" fmla="*/ 84242 w 9001957"/>
              <a:gd name="connsiteY1" fmla="*/ 0 h 505440"/>
              <a:gd name="connsiteX2" fmla="*/ 8917715 w 9001957"/>
              <a:gd name="connsiteY2" fmla="*/ 0 h 505440"/>
              <a:gd name="connsiteX3" fmla="*/ 9001957 w 9001957"/>
              <a:gd name="connsiteY3" fmla="*/ 84242 h 505440"/>
              <a:gd name="connsiteX4" fmla="*/ 9001957 w 9001957"/>
              <a:gd name="connsiteY4" fmla="*/ 421198 h 505440"/>
              <a:gd name="connsiteX5" fmla="*/ 8917715 w 9001957"/>
              <a:gd name="connsiteY5" fmla="*/ 505440 h 505440"/>
              <a:gd name="connsiteX6" fmla="*/ 84242 w 9001957"/>
              <a:gd name="connsiteY6" fmla="*/ 505440 h 505440"/>
              <a:gd name="connsiteX7" fmla="*/ 0 w 9001957"/>
              <a:gd name="connsiteY7" fmla="*/ 421198 h 505440"/>
              <a:gd name="connsiteX8" fmla="*/ 0 w 9001957"/>
              <a:gd name="connsiteY8" fmla="*/ 84242 h 50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01957" h="505440">
                <a:moveTo>
                  <a:pt x="0" y="84242"/>
                </a:moveTo>
                <a:cubicBezTo>
                  <a:pt x="0" y="37716"/>
                  <a:pt x="37716" y="0"/>
                  <a:pt x="84242" y="0"/>
                </a:cubicBezTo>
                <a:lnTo>
                  <a:pt x="8917715" y="0"/>
                </a:lnTo>
                <a:cubicBezTo>
                  <a:pt x="8964241" y="0"/>
                  <a:pt x="9001957" y="37716"/>
                  <a:pt x="9001957" y="84242"/>
                </a:cubicBezTo>
                <a:lnTo>
                  <a:pt x="9001957" y="421198"/>
                </a:lnTo>
                <a:cubicBezTo>
                  <a:pt x="9001957" y="467724"/>
                  <a:pt x="8964241" y="505440"/>
                  <a:pt x="8917715" y="505440"/>
                </a:cubicBezTo>
                <a:lnTo>
                  <a:pt x="84242" y="505440"/>
                </a:lnTo>
                <a:cubicBezTo>
                  <a:pt x="37716" y="505440"/>
                  <a:pt x="0" y="467724"/>
                  <a:pt x="0" y="421198"/>
                </a:cubicBezTo>
                <a:lnTo>
                  <a:pt x="0" y="84242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014" tIns="78014" rIns="78014" bIns="78014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l-PL" sz="1400" kern="1200" dirty="0">
                <a:solidFill>
                  <a:schemeClr val="tx1"/>
                </a:solidFill>
                <a:latin typeface="Montserrat" panose="020B0604020202020204" charset="-18"/>
              </a:rPr>
              <a:t>4. Wyodrębniony rachunek bankowy do projektu (jeżeli dotyczy) - zał. nr 8 </a:t>
            </a:r>
            <a:endParaRPr lang="pl-PL" sz="1400" kern="1200" dirty="0">
              <a:solidFill>
                <a:schemeClr val="tx1"/>
              </a:solidFill>
            </a:endParaRPr>
          </a:p>
        </p:txBody>
      </p:sp>
      <p:sp>
        <p:nvSpPr>
          <p:cNvPr id="36" name="Dowolny kształt: kształt 35">
            <a:extLst>
              <a:ext uri="{FF2B5EF4-FFF2-40B4-BE49-F238E27FC236}">
                <a16:creationId xmlns:a16="http://schemas.microsoft.com/office/drawing/2014/main" id="{CC503954-A9F8-4C60-A5B6-C9C96884F25B}"/>
              </a:ext>
            </a:extLst>
          </p:cNvPr>
          <p:cNvSpPr/>
          <p:nvPr/>
        </p:nvSpPr>
        <p:spPr>
          <a:xfrm>
            <a:off x="1360786" y="3650496"/>
            <a:ext cx="9477504" cy="430560"/>
          </a:xfrm>
          <a:custGeom>
            <a:avLst/>
            <a:gdLst>
              <a:gd name="connsiteX0" fmla="*/ 0 w 9001957"/>
              <a:gd name="connsiteY0" fmla="*/ 71761 h 430560"/>
              <a:gd name="connsiteX1" fmla="*/ 71761 w 9001957"/>
              <a:gd name="connsiteY1" fmla="*/ 0 h 430560"/>
              <a:gd name="connsiteX2" fmla="*/ 8930196 w 9001957"/>
              <a:gd name="connsiteY2" fmla="*/ 0 h 430560"/>
              <a:gd name="connsiteX3" fmla="*/ 9001957 w 9001957"/>
              <a:gd name="connsiteY3" fmla="*/ 71761 h 430560"/>
              <a:gd name="connsiteX4" fmla="*/ 9001957 w 9001957"/>
              <a:gd name="connsiteY4" fmla="*/ 358799 h 430560"/>
              <a:gd name="connsiteX5" fmla="*/ 8930196 w 9001957"/>
              <a:gd name="connsiteY5" fmla="*/ 430560 h 430560"/>
              <a:gd name="connsiteX6" fmla="*/ 71761 w 9001957"/>
              <a:gd name="connsiteY6" fmla="*/ 430560 h 430560"/>
              <a:gd name="connsiteX7" fmla="*/ 0 w 9001957"/>
              <a:gd name="connsiteY7" fmla="*/ 358799 h 430560"/>
              <a:gd name="connsiteX8" fmla="*/ 0 w 9001957"/>
              <a:gd name="connsiteY8" fmla="*/ 71761 h 43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01957" h="430560">
                <a:moveTo>
                  <a:pt x="0" y="71761"/>
                </a:moveTo>
                <a:cubicBezTo>
                  <a:pt x="0" y="32128"/>
                  <a:pt x="32128" y="0"/>
                  <a:pt x="71761" y="0"/>
                </a:cubicBezTo>
                <a:lnTo>
                  <a:pt x="8930196" y="0"/>
                </a:lnTo>
                <a:cubicBezTo>
                  <a:pt x="8969829" y="0"/>
                  <a:pt x="9001957" y="32128"/>
                  <a:pt x="9001957" y="71761"/>
                </a:cubicBezTo>
                <a:lnTo>
                  <a:pt x="9001957" y="358799"/>
                </a:lnTo>
                <a:cubicBezTo>
                  <a:pt x="9001957" y="398432"/>
                  <a:pt x="8969829" y="430560"/>
                  <a:pt x="8930196" y="430560"/>
                </a:cubicBezTo>
                <a:lnTo>
                  <a:pt x="71761" y="430560"/>
                </a:lnTo>
                <a:cubicBezTo>
                  <a:pt x="32128" y="430560"/>
                  <a:pt x="0" y="398432"/>
                  <a:pt x="0" y="358799"/>
                </a:cubicBezTo>
                <a:lnTo>
                  <a:pt x="0" y="71761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358" tIns="74358" rIns="74358" bIns="74358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l-PL" sz="1400" kern="1200" dirty="0">
                <a:solidFill>
                  <a:schemeClr val="tx1"/>
                </a:solidFill>
                <a:latin typeface="Montserrat" panose="020B0604020202020204" charset="-18"/>
              </a:rPr>
              <a:t>5. Decyzja o dofinansowaniu projektu</a:t>
            </a:r>
            <a:endParaRPr lang="pl-PL" sz="1400" kern="1200" dirty="0">
              <a:solidFill>
                <a:schemeClr val="tx1"/>
              </a:solidFill>
            </a:endParaRPr>
          </a:p>
        </p:txBody>
      </p:sp>
      <p:sp>
        <p:nvSpPr>
          <p:cNvPr id="38" name="Dowolny kształt: kształt 37">
            <a:extLst>
              <a:ext uri="{FF2B5EF4-FFF2-40B4-BE49-F238E27FC236}">
                <a16:creationId xmlns:a16="http://schemas.microsoft.com/office/drawing/2014/main" id="{CD56B4E1-5A08-4E2E-A53C-4B1B1DA6B17F}"/>
              </a:ext>
            </a:extLst>
          </p:cNvPr>
          <p:cNvSpPr/>
          <p:nvPr/>
        </p:nvSpPr>
        <p:spPr>
          <a:xfrm>
            <a:off x="1353710" y="4112960"/>
            <a:ext cx="9477504" cy="505440"/>
          </a:xfrm>
          <a:custGeom>
            <a:avLst/>
            <a:gdLst>
              <a:gd name="connsiteX0" fmla="*/ 0 w 9001957"/>
              <a:gd name="connsiteY0" fmla="*/ 84242 h 505440"/>
              <a:gd name="connsiteX1" fmla="*/ 84242 w 9001957"/>
              <a:gd name="connsiteY1" fmla="*/ 0 h 505440"/>
              <a:gd name="connsiteX2" fmla="*/ 8917715 w 9001957"/>
              <a:gd name="connsiteY2" fmla="*/ 0 h 505440"/>
              <a:gd name="connsiteX3" fmla="*/ 9001957 w 9001957"/>
              <a:gd name="connsiteY3" fmla="*/ 84242 h 505440"/>
              <a:gd name="connsiteX4" fmla="*/ 9001957 w 9001957"/>
              <a:gd name="connsiteY4" fmla="*/ 421198 h 505440"/>
              <a:gd name="connsiteX5" fmla="*/ 8917715 w 9001957"/>
              <a:gd name="connsiteY5" fmla="*/ 505440 h 505440"/>
              <a:gd name="connsiteX6" fmla="*/ 84242 w 9001957"/>
              <a:gd name="connsiteY6" fmla="*/ 505440 h 505440"/>
              <a:gd name="connsiteX7" fmla="*/ 0 w 9001957"/>
              <a:gd name="connsiteY7" fmla="*/ 421198 h 505440"/>
              <a:gd name="connsiteX8" fmla="*/ 0 w 9001957"/>
              <a:gd name="connsiteY8" fmla="*/ 84242 h 50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01957" h="505440">
                <a:moveTo>
                  <a:pt x="0" y="84242"/>
                </a:moveTo>
                <a:cubicBezTo>
                  <a:pt x="0" y="37716"/>
                  <a:pt x="37716" y="0"/>
                  <a:pt x="84242" y="0"/>
                </a:cubicBezTo>
                <a:lnTo>
                  <a:pt x="8917715" y="0"/>
                </a:lnTo>
                <a:cubicBezTo>
                  <a:pt x="8964241" y="0"/>
                  <a:pt x="9001957" y="37716"/>
                  <a:pt x="9001957" y="84242"/>
                </a:cubicBezTo>
                <a:lnTo>
                  <a:pt x="9001957" y="421198"/>
                </a:lnTo>
                <a:cubicBezTo>
                  <a:pt x="9001957" y="467724"/>
                  <a:pt x="8964241" y="505440"/>
                  <a:pt x="8917715" y="505440"/>
                </a:cubicBezTo>
                <a:lnTo>
                  <a:pt x="84242" y="505440"/>
                </a:lnTo>
                <a:cubicBezTo>
                  <a:pt x="37716" y="505440"/>
                  <a:pt x="0" y="467724"/>
                  <a:pt x="0" y="421198"/>
                </a:cubicBezTo>
                <a:lnTo>
                  <a:pt x="0" y="84242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014" tIns="78014" rIns="78014" bIns="78014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l-PL" sz="1400" kern="1200" dirty="0">
                <a:solidFill>
                  <a:schemeClr val="tx1"/>
                </a:solidFill>
                <a:latin typeface="Montserrat" panose="020B0604020202020204" charset="-18"/>
              </a:rPr>
              <a:t>6. Podpisana umowa o dofinansowanie projektu</a:t>
            </a:r>
            <a:endParaRPr lang="pl-PL" sz="1400" kern="1200" dirty="0">
              <a:solidFill>
                <a:schemeClr val="tx1"/>
              </a:solidFill>
            </a:endParaRPr>
          </a:p>
        </p:txBody>
      </p:sp>
      <p:grpSp>
        <p:nvGrpSpPr>
          <p:cNvPr id="39" name="Grupa 38">
            <a:extLst>
              <a:ext uri="{FF2B5EF4-FFF2-40B4-BE49-F238E27FC236}">
                <a16:creationId xmlns:a16="http://schemas.microsoft.com/office/drawing/2014/main" id="{5C61154D-8900-448B-9E5D-462D64251727}"/>
              </a:ext>
            </a:extLst>
          </p:cNvPr>
          <p:cNvGrpSpPr/>
          <p:nvPr/>
        </p:nvGrpSpPr>
        <p:grpSpPr>
          <a:xfrm>
            <a:off x="1360786" y="4650159"/>
            <a:ext cx="9477504" cy="503685"/>
            <a:chOff x="1595018" y="5011945"/>
            <a:chExt cx="9001957" cy="503685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27" name="Prostokąt: zaokrąglone rogi 26">
              <a:extLst>
                <a:ext uri="{FF2B5EF4-FFF2-40B4-BE49-F238E27FC236}">
                  <a16:creationId xmlns:a16="http://schemas.microsoft.com/office/drawing/2014/main" id="{D518A258-9AE5-42A5-B395-F7FA63E4301A}"/>
                </a:ext>
              </a:extLst>
            </p:cNvPr>
            <p:cNvSpPr/>
            <p:nvPr/>
          </p:nvSpPr>
          <p:spPr>
            <a:xfrm>
              <a:off x="1595018" y="5011945"/>
              <a:ext cx="9001957" cy="50368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Prostokąt: zaokrąglone rogi 4">
              <a:extLst>
                <a:ext uri="{FF2B5EF4-FFF2-40B4-BE49-F238E27FC236}">
                  <a16:creationId xmlns:a16="http://schemas.microsoft.com/office/drawing/2014/main" id="{D3D533D6-967C-452E-82F3-5516B48E5915}"/>
                </a:ext>
              </a:extLst>
            </p:cNvPr>
            <p:cNvSpPr txBox="1"/>
            <p:nvPr/>
          </p:nvSpPr>
          <p:spPr>
            <a:xfrm>
              <a:off x="1619606" y="5036533"/>
              <a:ext cx="8952781" cy="45450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>
                  <a:solidFill>
                    <a:schemeClr val="tx1"/>
                  </a:solidFill>
                  <a:latin typeface="Montserrat" panose="020B0604020202020204" charset="-18"/>
                </a:rPr>
                <a:t>7. Podpisana umowa konsorcjum/partnerska (jeżeli dotyczy)</a:t>
              </a:r>
              <a:endParaRPr lang="pl-PL" kern="12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9CF6F4E7-F7E8-4A23-B174-8D4F6C5D77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9996813"/>
              </p:ext>
            </p:extLst>
          </p:nvPr>
        </p:nvGraphicFramePr>
        <p:xfrm>
          <a:off x="1360786" y="1273153"/>
          <a:ext cx="9470428" cy="664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32" name="Grupa 31">
            <a:extLst>
              <a:ext uri="{FF2B5EF4-FFF2-40B4-BE49-F238E27FC236}">
                <a16:creationId xmlns:a16="http://schemas.microsoft.com/office/drawing/2014/main" id="{369F4C21-7314-4A22-B479-FD93C83947AC}"/>
              </a:ext>
            </a:extLst>
          </p:cNvPr>
          <p:cNvGrpSpPr/>
          <p:nvPr/>
        </p:nvGrpSpPr>
        <p:grpSpPr>
          <a:xfrm>
            <a:off x="1353710" y="5206137"/>
            <a:ext cx="9477504" cy="503685"/>
            <a:chOff x="0" y="0"/>
            <a:chExt cx="9001957" cy="503685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33" name="Prostokąt: zaokrąglone rogi 32">
              <a:extLst>
                <a:ext uri="{FF2B5EF4-FFF2-40B4-BE49-F238E27FC236}">
                  <a16:creationId xmlns:a16="http://schemas.microsoft.com/office/drawing/2014/main" id="{CE8623D1-D73D-4926-9292-E3C2A22727F8}"/>
                </a:ext>
              </a:extLst>
            </p:cNvPr>
            <p:cNvSpPr/>
            <p:nvPr/>
          </p:nvSpPr>
          <p:spPr>
            <a:xfrm>
              <a:off x="0" y="0"/>
              <a:ext cx="9001957" cy="50368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Prostokąt: zaokrąglone rogi 4">
              <a:extLst>
                <a:ext uri="{FF2B5EF4-FFF2-40B4-BE49-F238E27FC236}">
                  <a16:creationId xmlns:a16="http://schemas.microsoft.com/office/drawing/2014/main" id="{7B7B6190-881D-4F3B-BCF3-A1C51EDEFEC5}"/>
                </a:ext>
              </a:extLst>
            </p:cNvPr>
            <p:cNvSpPr txBox="1"/>
            <p:nvPr/>
          </p:nvSpPr>
          <p:spPr>
            <a:xfrm>
              <a:off x="24588" y="24588"/>
              <a:ext cx="8952781" cy="45450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>
                  <a:solidFill>
                    <a:schemeClr val="tx1"/>
                  </a:solidFill>
                  <a:latin typeface="Montserrat" panose="020B0604020202020204" charset="-18"/>
                </a:rPr>
                <a:t>8. Wniosek o dofinansowanie projektu + HRF (jeżeli dotyczy)</a:t>
              </a:r>
              <a:endParaRPr lang="pl-PL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4605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ytuł 5">
            <a:extLst>
              <a:ext uri="{FF2B5EF4-FFF2-40B4-BE49-F238E27FC236}">
                <a16:creationId xmlns:a16="http://schemas.microsoft.com/office/drawing/2014/main" id="{AA02DA77-4990-4969-8273-7DFAA35D7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99" y="409340"/>
            <a:ext cx="10783750" cy="569387"/>
          </a:xfrm>
        </p:spPr>
        <p:txBody>
          <a:bodyPr/>
          <a:lstStyle/>
          <a:p>
            <a:r>
              <a:rPr lang="pl-PL" dirty="0">
                <a:solidFill>
                  <a:srgbClr val="0070C0"/>
                </a:solidFill>
              </a:rPr>
              <a:t>WARUNKOWE URUCHOMIENIE PROJEKTU</a:t>
            </a:r>
            <a:br>
              <a:rPr lang="pl-PL" sz="1600" dirty="0">
                <a:solidFill>
                  <a:srgbClr val="0070C0"/>
                </a:solidFill>
              </a:rPr>
            </a:br>
            <a:endParaRPr lang="en-US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2CCAB10-FA40-42E4-A9DB-17775AD29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1661993"/>
          </a:xfrm>
        </p:spPr>
        <p:txBody>
          <a:bodyPr/>
          <a:lstStyle/>
          <a:p>
            <a:r>
              <a:rPr lang="pl-PL" dirty="0">
                <a:solidFill>
                  <a:schemeClr val="tx1"/>
                </a:solidFill>
                <a:latin typeface="Montserrat" panose="020B0604020202020204" charset="-18"/>
              </a:rPr>
              <a:t>    Rektor może podjąć decyzję o uruchomieniu projektu przed podpisaniem umowy na realizację projektu (…) </a:t>
            </a:r>
            <a:r>
              <a:rPr lang="pl-PL" b="1" dirty="0">
                <a:solidFill>
                  <a:schemeClr val="tx1"/>
                </a:solidFill>
                <a:latin typeface="Montserrat" panose="020B0604020202020204" charset="-18"/>
              </a:rPr>
              <a:t>jedynie w uzasadnionych przypadkach</a:t>
            </a:r>
            <a:r>
              <a:rPr lang="pl-PL" dirty="0">
                <a:solidFill>
                  <a:schemeClr val="tx1"/>
                </a:solidFill>
                <a:latin typeface="Montserrat" panose="020B0604020202020204" charset="-18"/>
              </a:rPr>
              <a:t>. Kierownik projektu, przy wsparciu asystenta projektowego składa w tym celu wniosek za pośrednictwem Działu Projektów na druku, którego wzór stanowi </a:t>
            </a:r>
            <a:r>
              <a:rPr lang="pl-PL" b="1" dirty="0">
                <a:solidFill>
                  <a:schemeClr val="tx1"/>
                </a:solidFill>
                <a:latin typeface="Montserrat" panose="020B0604020202020204" charset="-18"/>
              </a:rPr>
              <a:t>zał. nr 5 </a:t>
            </a:r>
            <a:r>
              <a:rPr lang="pl-PL" dirty="0">
                <a:solidFill>
                  <a:schemeClr val="tx1"/>
                </a:solidFill>
                <a:latin typeface="Montserrat" panose="020B0604020202020204" charset="-18"/>
              </a:rPr>
              <a:t>do Zasad</a:t>
            </a:r>
            <a:r>
              <a:rPr lang="pl-PL" b="1" dirty="0">
                <a:solidFill>
                  <a:schemeClr val="tx1"/>
                </a:solidFill>
                <a:latin typeface="Montserrat" panose="020B0604020202020204" charset="-18"/>
              </a:rPr>
              <a:t> „Wniosek o warunkowe otwarcie projektu.</a:t>
            </a:r>
            <a:endParaRPr lang="pl-PL" b="1" dirty="0">
              <a:solidFill>
                <a:schemeClr val="tx1"/>
              </a:solidFill>
              <a:latin typeface="Montserrat" panose="020B0604020202020204" charset="-18"/>
              <a:ea typeface="Montserrat"/>
              <a:cs typeface="Montserrat"/>
              <a:sym typeface="Montserrat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9EEB198-D7E2-4B1F-AB2B-C7CC44D0B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99" y="409340"/>
            <a:ext cx="10783750" cy="276999"/>
          </a:xfrm>
        </p:spPr>
        <p:txBody>
          <a:bodyPr/>
          <a:lstStyle/>
          <a:p>
            <a:r>
              <a:rPr lang="pl-PL" dirty="0">
                <a:solidFill>
                  <a:srgbClr val="0070C0"/>
                </a:solidFill>
              </a:rPr>
              <a:t>REALIZACJA I ZMIANY W PROJEKCIE </a:t>
            </a:r>
            <a:endParaRPr lang="en-US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CB9D0E4-C7F7-4AE3-96CA-61BC0DC68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4241161"/>
          </a:xfrm>
        </p:spPr>
        <p:txBody>
          <a:bodyPr/>
          <a:lstStyle/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Po uzyskaniu zgody na realizację projektu wydanej przez instytucję finansującą, kierownik jednostki organizacyjnej powierza obowiązki związane z realizacją projektu kierownikowi projektu, zgodnie </a:t>
            </a: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z zał. nr 3 „Zakres obowiązków kierownika projektu”. </a:t>
            </a: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Dokument ten pozostaje w jednostce realizującej projekt.</a:t>
            </a:r>
          </a:p>
          <a:p>
            <a:pPr marL="5143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pl-PL" sz="1400" b="1" dirty="0">
              <a:solidFill>
                <a:srgbClr val="2525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Kierownikiem projektu </a:t>
            </a: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może zostać wyłącznie osoba zatrudniona na Politechnice Wrocławskiej </a:t>
            </a:r>
            <a:b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na podstawie stosunku pracy.</a:t>
            </a:r>
          </a:p>
          <a:p>
            <a:pPr marL="5143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pl-PL" sz="1400" b="1" dirty="0">
              <a:solidFill>
                <a:srgbClr val="2525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Wszelkie zmiany dotyczące danych projektu powinny być zgodne z dokumentacją projektową i wymagają sporządzenia </a:t>
            </a: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wniosku o przekwalifikowanie projektu (Zał. 4). </a:t>
            </a:r>
          </a:p>
          <a:p>
            <a:pPr marL="5143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pl-PL" sz="1400" b="1" dirty="0">
              <a:solidFill>
                <a:srgbClr val="2525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Rektor może podjąć decyzję o (…) przekwalifikowaniu projektu przed podpisaniem aneksu, jedynie </a:t>
            </a:r>
            <a:b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w uzasadnionych przypadkach. </a:t>
            </a: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Kierownik projektu, przy wsparciu asystenta projektowego składa w tym celu</a:t>
            </a: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 wniosek o warunkowe przekwalifikowanie projektu </a:t>
            </a: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za pośrednictwem Działu Projektów </a:t>
            </a: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(zał. nr 5).</a:t>
            </a:r>
          </a:p>
          <a:p>
            <a:pPr marL="5143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pl-PL" sz="1400" b="1" dirty="0">
              <a:solidFill>
                <a:srgbClr val="2525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W przypadku braku wpływu środków na finansowanie działań w projekcie kierownik projektu może złożyć </a:t>
            </a: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Wniosek o kredyt wewnętrzny</a:t>
            </a: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(Zał. 7) </a:t>
            </a: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do właściwego Prorektora.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117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30BE84-9811-42E7-AF91-3B04F8F2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99" y="409340"/>
            <a:ext cx="10783750" cy="276999"/>
          </a:xfrm>
        </p:spPr>
        <p:txBody>
          <a:bodyPr/>
          <a:lstStyle/>
          <a:p>
            <a:r>
              <a:rPr lang="pl-PL" dirty="0">
                <a:solidFill>
                  <a:srgbClr val="0080C0"/>
                </a:solidFill>
              </a:rPr>
              <a:t>REALIZACJA PROJEKTU PRZEZ KILKA JEDNOSTEK PWR</a:t>
            </a:r>
            <a:endParaRPr lang="en-US" dirty="0"/>
          </a:p>
        </p:txBody>
      </p:sp>
      <p:sp>
        <p:nvSpPr>
          <p:cNvPr id="4" name="Google Shape;81;p9">
            <a:extLst>
              <a:ext uri="{FF2B5EF4-FFF2-40B4-BE49-F238E27FC236}">
                <a16:creationId xmlns:a16="http://schemas.microsoft.com/office/drawing/2014/main" id="{BCA341FC-167D-4492-9682-55A738894E1F}"/>
              </a:ext>
            </a:extLst>
          </p:cNvPr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82;p9">
            <a:extLst>
              <a:ext uri="{FF2B5EF4-FFF2-40B4-BE49-F238E27FC236}">
                <a16:creationId xmlns:a16="http://schemas.microsoft.com/office/drawing/2014/main" id="{5FA63A47-C751-44A5-85F1-C6CF849C9C29}"/>
              </a:ext>
            </a:extLst>
          </p:cNvPr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" name="Google Shape;83;p9">
            <a:extLst>
              <a:ext uri="{FF2B5EF4-FFF2-40B4-BE49-F238E27FC236}">
                <a16:creationId xmlns:a16="http://schemas.microsoft.com/office/drawing/2014/main" id="{61CAE439-1450-46E6-8550-F61E8F6AC6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4;p9">
            <a:extLst>
              <a:ext uri="{FF2B5EF4-FFF2-40B4-BE49-F238E27FC236}">
                <a16:creationId xmlns:a16="http://schemas.microsoft.com/office/drawing/2014/main" id="{AE127653-7B4A-4902-BEDE-8C480FE2F8C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Owal 7">
            <a:extLst>
              <a:ext uri="{FF2B5EF4-FFF2-40B4-BE49-F238E27FC236}">
                <a16:creationId xmlns:a16="http://schemas.microsoft.com/office/drawing/2014/main" id="{D53F971E-65D0-4311-A3BF-A3FF349AEF58}"/>
              </a:ext>
            </a:extLst>
          </p:cNvPr>
          <p:cNvSpPr/>
          <p:nvPr/>
        </p:nvSpPr>
        <p:spPr>
          <a:xfrm>
            <a:off x="4587539" y="1051523"/>
            <a:ext cx="2840853" cy="129606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pl-PL" b="1" dirty="0">
                <a:solidFill>
                  <a:schemeClr val="tx1"/>
                </a:solidFill>
                <a:latin typeface="Montserrat" panose="020B0604020202020204" charset="-18"/>
              </a:rPr>
              <a:t>Jednostka wiodąca (koordynująca)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20B0604020202020204" charset="-18"/>
              </a:rPr>
              <a:t>projekt</a:t>
            </a:r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1F0D84E3-7906-4553-87F0-3C0F3DFD51C5}"/>
              </a:ext>
            </a:extLst>
          </p:cNvPr>
          <p:cNvSpPr/>
          <p:nvPr/>
        </p:nvSpPr>
        <p:spPr>
          <a:xfrm>
            <a:off x="1202234" y="2971764"/>
            <a:ext cx="2691611" cy="1059339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pl-PL" sz="1200" b="1" dirty="0">
                <a:solidFill>
                  <a:schemeClr val="tx1"/>
                </a:solidFill>
                <a:latin typeface="Montserrat" panose="020B0604020202020204" charset="-18"/>
              </a:rPr>
              <a:t>Wniosek o otwarcie projektu z jednostką współrealizującą projekt  (Zał. 6)</a:t>
            </a:r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FAAD315B-37F8-4A93-BFFC-DD8EE16DFF83}"/>
              </a:ext>
            </a:extLst>
          </p:cNvPr>
          <p:cNvSpPr/>
          <p:nvPr/>
        </p:nvSpPr>
        <p:spPr>
          <a:xfrm>
            <a:off x="1202234" y="4605976"/>
            <a:ext cx="2691611" cy="953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pl-PL" b="1" dirty="0">
                <a:solidFill>
                  <a:schemeClr val="tx1"/>
                </a:solidFill>
                <a:latin typeface="Montserrat" panose="020B0604020202020204" charset="-18"/>
              </a:rPr>
              <a:t>Jednostka A współrealizująca projekt </a:t>
            </a:r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57541AD9-3BCD-4B71-A1B1-20024B8027D1}"/>
              </a:ext>
            </a:extLst>
          </p:cNvPr>
          <p:cNvSpPr/>
          <p:nvPr/>
        </p:nvSpPr>
        <p:spPr>
          <a:xfrm>
            <a:off x="4883913" y="3023425"/>
            <a:ext cx="2248109" cy="1059331"/>
          </a:xfrm>
          <a:prstGeom prst="roundRect">
            <a:avLst>
              <a:gd name="adj" fmla="val 18844"/>
            </a:avLst>
          </a:prstGeom>
          <a:solidFill>
            <a:srgbClr val="0070C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pl-PL" b="1" dirty="0">
                <a:solidFill>
                  <a:schemeClr val="tx1"/>
                </a:solidFill>
                <a:latin typeface="Montserrat" panose="020B0604020202020204" charset="-18"/>
              </a:rPr>
              <a:t>Wniosek o otwarcie projektu </a:t>
            </a:r>
          </a:p>
          <a:p>
            <a:pPr algn="ctr"/>
            <a:r>
              <a:rPr lang="pl-PL" b="1" dirty="0">
                <a:solidFill>
                  <a:schemeClr val="tx1"/>
                </a:solidFill>
                <a:latin typeface="Montserrat" panose="020B0604020202020204" charset="-18"/>
              </a:rPr>
              <a:t>(Zał. 4)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3D6CC571-7ABE-4BDA-8405-FA9DE9BC70BD}"/>
              </a:ext>
            </a:extLst>
          </p:cNvPr>
          <p:cNvCxnSpPr>
            <a:cxnSpLocks/>
          </p:cNvCxnSpPr>
          <p:nvPr/>
        </p:nvCxnSpPr>
        <p:spPr>
          <a:xfrm>
            <a:off x="3975470" y="3501432"/>
            <a:ext cx="826818" cy="1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648A1CB0-F57E-470E-AFF0-8F74E82AF5A7}"/>
              </a:ext>
            </a:extLst>
          </p:cNvPr>
          <p:cNvSpPr/>
          <p:nvPr/>
        </p:nvSpPr>
        <p:spPr>
          <a:xfrm>
            <a:off x="7961959" y="3059832"/>
            <a:ext cx="2691611" cy="1059339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pl-PL" sz="1200" b="1" dirty="0">
                <a:solidFill>
                  <a:schemeClr val="tx1"/>
                </a:solidFill>
                <a:latin typeface="Montserrat" panose="020B0604020202020204" charset="-18"/>
              </a:rPr>
              <a:t>Wniosek o otwarcie projektu z jednostką współrealizującą projekt (Zał. 6)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D5A8845F-EF06-4432-B9A1-A036E39F9D87}"/>
              </a:ext>
            </a:extLst>
          </p:cNvPr>
          <p:cNvSpPr/>
          <p:nvPr/>
        </p:nvSpPr>
        <p:spPr>
          <a:xfrm>
            <a:off x="7961959" y="4605976"/>
            <a:ext cx="2691611" cy="953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/>
            <a:r>
              <a:rPr lang="pl-PL" b="1" dirty="0">
                <a:solidFill>
                  <a:schemeClr val="tx1"/>
                </a:solidFill>
                <a:latin typeface="Montserrat" panose="020B0604020202020204" charset="-18"/>
              </a:rPr>
              <a:t>Jednostka B współrealizująca projekt 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FDDFB5E5-1C58-4520-9E05-25C6CB91A935}"/>
              </a:ext>
            </a:extLst>
          </p:cNvPr>
          <p:cNvCxnSpPr>
            <a:cxnSpLocks/>
          </p:cNvCxnSpPr>
          <p:nvPr/>
        </p:nvCxnSpPr>
        <p:spPr>
          <a:xfrm flipV="1">
            <a:off x="9320455" y="4193604"/>
            <a:ext cx="0" cy="372929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3BFC15D6-D4B7-471F-B7B2-09428949C5D1}"/>
              </a:ext>
            </a:extLst>
          </p:cNvPr>
          <p:cNvCxnSpPr>
            <a:cxnSpLocks/>
          </p:cNvCxnSpPr>
          <p:nvPr/>
        </p:nvCxnSpPr>
        <p:spPr>
          <a:xfrm flipV="1">
            <a:off x="2548039" y="4119171"/>
            <a:ext cx="0" cy="44736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969B94C9-DBFC-4825-B642-ED7C5E260559}"/>
              </a:ext>
            </a:extLst>
          </p:cNvPr>
          <p:cNvCxnSpPr>
            <a:cxnSpLocks/>
          </p:cNvCxnSpPr>
          <p:nvPr/>
        </p:nvCxnSpPr>
        <p:spPr>
          <a:xfrm>
            <a:off x="6007966" y="2489279"/>
            <a:ext cx="0" cy="482485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A11F769A-3400-4B14-83AE-283DC6BDA153}"/>
              </a:ext>
            </a:extLst>
          </p:cNvPr>
          <p:cNvCxnSpPr>
            <a:cxnSpLocks/>
          </p:cNvCxnSpPr>
          <p:nvPr/>
        </p:nvCxnSpPr>
        <p:spPr>
          <a:xfrm flipH="1">
            <a:off x="7183549" y="3519495"/>
            <a:ext cx="663000" cy="0"/>
          </a:xfrm>
          <a:prstGeom prst="straightConnector1">
            <a:avLst/>
          </a:prstGeom>
          <a:ln w="38100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oogle Shape;80;p9">
            <a:extLst>
              <a:ext uri="{FF2B5EF4-FFF2-40B4-BE49-F238E27FC236}">
                <a16:creationId xmlns:a16="http://schemas.microsoft.com/office/drawing/2014/main" id="{8D74D856-623F-4B4A-B48C-B7E0BF0098FA}"/>
              </a:ext>
            </a:extLst>
          </p:cNvPr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5</a:t>
            </a:fld>
            <a:endParaRPr sz="10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740081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/>
        </p:nvSpPr>
        <p:spPr>
          <a:xfrm>
            <a:off x="11277600" y="6347291"/>
            <a:ext cx="198900" cy="1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l-PL" sz="10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</a:t>
            </a:fld>
            <a:endParaRPr sz="10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6227899" y="6250771"/>
            <a:ext cx="19113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Wyb. Wyspiańskiego 27, 50-370 Wrocław  Gmach główny, bud. A - 1, pok. 150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8988168" y="6250771"/>
            <a:ext cx="8604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+48 71 320-45-71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pl-PL" sz="800" b="0" i="0" u="sng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dp@pwr.edu.pl</a:t>
            </a:r>
            <a:endParaRPr sz="8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40" y="5971511"/>
            <a:ext cx="1981200" cy="69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211" y="6149175"/>
            <a:ext cx="1587600" cy="3369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9EEB198-D7E2-4B1F-AB2B-C7CC44D0B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99" y="409340"/>
            <a:ext cx="10783750" cy="318549"/>
          </a:xfrm>
        </p:spPr>
        <p:txBody>
          <a:bodyPr/>
          <a:lstStyle/>
          <a:p>
            <a:pPr lvl="0">
              <a:lnSpc>
                <a:spcPct val="115000"/>
              </a:lnSpc>
            </a:pPr>
            <a:r>
              <a:rPr lang="pl-PL" dirty="0">
                <a:solidFill>
                  <a:srgbClr val="0070C0"/>
                </a:solidFill>
              </a:rPr>
              <a:t>WERYFIKACJA DOKUMENTACJI PROJEKTOWEJ</a:t>
            </a:r>
            <a:endParaRPr lang="pl-PL" sz="1600" dirty="0">
              <a:solidFill>
                <a:srgbClr val="0070C0"/>
              </a:solidFill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CB9D0E4-C7F7-4AE3-96CA-61BC0DC68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3568669"/>
          </a:xfrm>
        </p:spPr>
        <p:txBody>
          <a:bodyPr/>
          <a:lstStyle/>
          <a:p>
            <a:pPr marL="0" lvl="0" indent="0">
              <a:lnSpc>
                <a:spcPct val="115000"/>
              </a:lnSpc>
            </a:pPr>
            <a:r>
              <a:rPr lang="pl-PL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Kierownik projektu jest zobowiązany przekazywać niezwłocznie do Działu Projektów:</a:t>
            </a:r>
          </a:p>
          <a:p>
            <a:pPr marL="0" lvl="0" indent="0">
              <a:lnSpc>
                <a:spcPct val="115000"/>
              </a:lnSpc>
            </a:pPr>
            <a:endParaRPr lang="pl-PL" sz="1400" dirty="0">
              <a:solidFill>
                <a:srgbClr val="2525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>
              <a:lnSpc>
                <a:spcPct val="115000"/>
              </a:lnSpc>
            </a:pPr>
            <a:endParaRPr lang="pl-PL" sz="1400" b="1" dirty="0">
              <a:solidFill>
                <a:srgbClr val="2525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Informacje o </a:t>
            </a: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aneksach do umów i wszelkich zmianach</a:t>
            </a: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 zgłaszanych do instytucji finansujących</a:t>
            </a: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pl-PL" sz="1400" b="1" dirty="0">
              <a:solidFill>
                <a:srgbClr val="2525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Harmonogramy, sprawozdania, raporty oraz wnioski o płatność</a:t>
            </a: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pl-PL" sz="1400" b="1" dirty="0">
              <a:solidFill>
                <a:srgbClr val="2525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pl-PL" sz="1400" b="1" dirty="0">
              <a:solidFill>
                <a:srgbClr val="2525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Informacje o ewentualnych </a:t>
            </a: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zagrożeniach</a:t>
            </a: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 realizacji projektu wraz z wyjaśnieniami.</a:t>
            </a: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pl-PL" sz="1400" dirty="0">
              <a:solidFill>
                <a:srgbClr val="2525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Inne informacje mające wpływ na prawidłową realizację projektu.</a:t>
            </a:r>
          </a:p>
          <a:p>
            <a:pPr lvl="0">
              <a:lnSpc>
                <a:spcPct val="115000"/>
              </a:lnSpc>
            </a:pPr>
            <a:endParaRPr lang="pl-PL" sz="1400" dirty="0">
              <a:solidFill>
                <a:srgbClr val="2525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>
              <a:lnSpc>
                <a:spcPct val="115000"/>
              </a:lnSpc>
            </a:pPr>
            <a:r>
              <a:rPr lang="pl-PL" sz="1400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Powyższe dokumenty kierownik projektu, przed przekazaniem do instytucji finansującej, przekłada do weryfikacji do Działu Projektów na co najmniej </a:t>
            </a:r>
            <a:r>
              <a:rPr lang="pl-PL" sz="1400" b="1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5 dni roboczych przed terminem ich złożenia do instytucji.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7103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SRP_szablon" id="{A08EA9AE-6F4A-47F0-927A-85CFA6F14878}" vid="{8B5AAEA9-66DE-485F-99BA-9160606F6F10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SRP_szablon" id="{A08EA9AE-6F4A-47F0-927A-85CFA6F14878}" vid="{8B5AAEA9-66DE-485F-99BA-9160606F6F10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1589</TotalTime>
  <Words>757</Words>
  <Application>Microsoft Office PowerPoint</Application>
  <PresentationFormat>Panoramiczny</PresentationFormat>
  <Paragraphs>72</Paragraphs>
  <Slides>6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6</vt:i4>
      </vt:variant>
    </vt:vector>
  </HeadingPairs>
  <TitlesOfParts>
    <vt:vector size="13" baseType="lpstr">
      <vt:lpstr>Wingdings</vt:lpstr>
      <vt:lpstr>Montserrat</vt:lpstr>
      <vt:lpstr>Arial</vt:lpstr>
      <vt:lpstr>Calibri</vt:lpstr>
      <vt:lpstr>Lato</vt:lpstr>
      <vt:lpstr>1_Office Theme</vt:lpstr>
      <vt:lpstr>2_Office Theme</vt:lpstr>
      <vt:lpstr>1. ZARZĄDZENIE WEWNĘTRZNE 2/2023 z dn. 3 stycznia 2023 r. w sprawie wprowadzenia zasad przygotowania i realizacji projektów  2. ZARZĄDZENIE WEWNĘTRZNE 48/2021 z dn. 23 marca 2021 r. w sprawie wprowadzenia zasad realizacji projektów zlecanych przez podmioty zewnętrzne  3. ZARZĄDZENIE WEWNĘTRZNE 104/2022 z dn. 3 listopada 2022 r. w sprawie zasad finansowania, rozliczania i organizowania konferencji  naukowych oraz imprez o charakterze naukowym przez Politechnikę Wrocławską   </vt:lpstr>
      <vt:lpstr>Prezentacja programu PowerPoint</vt:lpstr>
      <vt:lpstr>WARUNKOWE URUCHOMIENIE PROJEKTU </vt:lpstr>
      <vt:lpstr>REALIZACJA I ZMIANY W PROJEKCIE </vt:lpstr>
      <vt:lpstr>REALIZACJA PROJEKTU PRZEZ KILKA JEDNOSTEK PWR</vt:lpstr>
      <vt:lpstr>WERYFIKACJA DOKUMENTACJI PROJEKTOWEJ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SEKCJA APLIKACJI MONITORINGU I WSPÓŁPRACY</dc:title>
  <dc:creator>Anna</dc:creator>
  <cp:lastModifiedBy>Kamila Kubik</cp:lastModifiedBy>
  <cp:revision>203</cp:revision>
  <dcterms:modified xsi:type="dcterms:W3CDTF">2025-11-27T15:14:18Z</dcterms:modified>
</cp:coreProperties>
</file>