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  <p:sldMasterId id="2147483659" r:id="rId2"/>
  </p:sldMasterIdLst>
  <p:notesMasterIdLst>
    <p:notesMasterId r:id="rId15"/>
  </p:notesMasterIdLst>
  <p:sldIdLst>
    <p:sldId id="437" r:id="rId3"/>
    <p:sldId id="438" r:id="rId4"/>
    <p:sldId id="318" r:id="rId5"/>
    <p:sldId id="440" r:id="rId6"/>
    <p:sldId id="441" r:id="rId7"/>
    <p:sldId id="316" r:id="rId8"/>
    <p:sldId id="443" r:id="rId9"/>
    <p:sldId id="444" r:id="rId10"/>
    <p:sldId id="445" r:id="rId11"/>
    <p:sldId id="446" r:id="rId12"/>
    <p:sldId id="447" r:id="rId13"/>
    <p:sldId id="448" r:id="rId14"/>
  </p:sldIdLst>
  <p:sldSz cx="12192000" cy="6858000"/>
  <p:notesSz cx="12192000" cy="6858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ato" panose="020B0604020202020204" charset="0"/>
      <p:regular r:id="rId20"/>
      <p:bold r:id="rId21"/>
      <p:italic r:id="rId22"/>
      <p:boldItalic r:id="rId23"/>
    </p:embeddedFont>
    <p:embeddedFont>
      <p:font typeface="Montserrat" panose="020B0604020202020204" charset="-18"/>
      <p:regular r:id="rId24"/>
      <p:bold r:id="rId25"/>
      <p:italic r:id="rId26"/>
      <p:boldItalic r:id="rId27"/>
    </p:embeddedFont>
    <p:embeddedFont>
      <p:font typeface="Tw Cen MT" panose="020B0602020104020603" pitchFamily="34" charset="-18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1208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485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0990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5082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925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457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993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41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731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1818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dp@pwr.edu.p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.xlsx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png"/><Relationship Id="rId5" Type="http://schemas.openxmlformats.org/officeDocument/2006/relationships/hyperlink" Target="mailto:dp@pwr.edu.pl" TargetMode="Externa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4.xml"/><Relationship Id="rId7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dp@pwr.edu.p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5.xml"/><Relationship Id="rId7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dp@pwr.edu.p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3.xlsx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.png"/><Relationship Id="rId5" Type="http://schemas.openxmlformats.org/officeDocument/2006/relationships/hyperlink" Target="mailto:dp@pwr.edu.pl" TargetMode="External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dp@pwr.edu.p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5E5B98EF-093A-4D33-9AC0-DA40C68EA2E4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4DFBA3FD-8E21-4BB6-9C9A-834770EC25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B3D14D3E-9396-4546-A26B-704FDF3BFC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84FBE2DF-4FA6-4146-8644-0A6654F182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8;p7">
            <a:extLst>
              <a:ext uri="{FF2B5EF4-FFF2-40B4-BE49-F238E27FC236}">
                <a16:creationId xmlns:a16="http://schemas.microsoft.com/office/drawing/2014/main" id="{07F5C4C3-7356-4540-B583-11DE1CC7DE00}"/>
              </a:ext>
            </a:extLst>
          </p:cNvPr>
          <p:cNvSpPr txBox="1">
            <a:spLocks/>
          </p:cNvSpPr>
          <p:nvPr/>
        </p:nvSpPr>
        <p:spPr>
          <a:xfrm>
            <a:off x="749341" y="1338207"/>
            <a:ext cx="10494000" cy="271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5080" algn="ctr">
              <a:lnSpc>
                <a:spcPct val="150000"/>
              </a:lnSpc>
            </a:pPr>
            <a:br>
              <a:rPr lang="pl-PL" sz="2650" dirty="0">
                <a:solidFill>
                  <a:srgbClr val="3D3D3B"/>
                </a:solidFill>
              </a:rPr>
            </a:br>
            <a:r>
              <a:rPr lang="pl-PL" sz="3200" dirty="0">
                <a:solidFill>
                  <a:srgbClr val="0070C0"/>
                </a:solidFill>
              </a:rPr>
              <a:t>  REALIZACJA PROJEKTÓW PROGRAMU</a:t>
            </a:r>
            <a:br>
              <a:rPr lang="pl-PL" sz="3200" dirty="0">
                <a:solidFill>
                  <a:srgbClr val="0070C0"/>
                </a:solidFill>
              </a:rPr>
            </a:br>
            <a:r>
              <a:rPr lang="pl-PL" sz="3200" dirty="0">
                <a:solidFill>
                  <a:srgbClr val="0070C0"/>
                </a:solidFill>
              </a:rPr>
              <a:t>HORYZONT EUROPA</a:t>
            </a:r>
            <a:br>
              <a:rPr lang="pl-PL" sz="3200" dirty="0">
                <a:solidFill>
                  <a:srgbClr val="0070C0"/>
                </a:solidFill>
              </a:rPr>
            </a:br>
            <a:endParaRPr lang="pl-PL" sz="2650" dirty="0"/>
          </a:p>
        </p:txBody>
      </p:sp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8EE7FA1A-2DCD-42AE-AB39-1D6D169EB865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3A694B5-93F8-4B45-96B3-7B2C4FCC9405}"/>
              </a:ext>
            </a:extLst>
          </p:cNvPr>
          <p:cNvSpPr txBox="1"/>
          <p:nvPr/>
        </p:nvSpPr>
        <p:spPr>
          <a:xfrm>
            <a:off x="7691257" y="4997382"/>
            <a:ext cx="61624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Opracowanie: 	</a:t>
            </a:r>
            <a:r>
              <a:rPr lang="pl-PL" dirty="0">
                <a:latin typeface="+mj-lt"/>
              </a:rPr>
              <a:t>Marta Sówka</a:t>
            </a:r>
          </a:p>
          <a:p>
            <a:r>
              <a:rPr lang="pl-PL" sz="1400" dirty="0">
                <a:latin typeface="+mj-lt"/>
                <a:ea typeface="Montserrat"/>
                <a:cs typeface="Montserrat"/>
                <a:sym typeface="Montserrat"/>
              </a:rPr>
              <a:t>                                     Urszula Pawlak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686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9EEB198-D7E2-4B1F-AB2B-C7CC44D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318549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pl-PL" dirty="0">
                <a:solidFill>
                  <a:srgbClr val="0070C0"/>
                </a:solidFill>
              </a:rPr>
              <a:t>GRUPY PROJEKTÓW PROGRAMU HORYZONT EUROPA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CB9D0E4-C7F7-4AE3-96CA-61BC0DC68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2277547"/>
          </a:xfrm>
        </p:spPr>
        <p:txBody>
          <a:bodyPr/>
          <a:lstStyle/>
          <a:p>
            <a:pPr marL="285750" lvl="0" indent="-285750" defTabSz="457200"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10HE – projekty badawcze typu „Budget-</a:t>
            </a:r>
            <a:r>
              <a:rPr lang="pl-PL" dirty="0" err="1">
                <a:latin typeface="Montserrat" panose="020B0604020202020204" charset="-18"/>
              </a:rPr>
              <a:t>based</a:t>
            </a:r>
            <a:r>
              <a:rPr lang="pl-PL" dirty="0">
                <a:latin typeface="Montserrat" panose="020B0604020202020204" charset="-18"/>
              </a:rPr>
              <a:t>”</a:t>
            </a:r>
          </a:p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10HL (+99HL) – projekty badawcze typu „Lump Sum”</a:t>
            </a:r>
          </a:p>
          <a:p>
            <a:pPr marL="285750" lvl="0" indent="-285750" defTabSz="457200"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10HM (+99HM) – projekty MSCA</a:t>
            </a:r>
          </a:p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10HR – granty ERC</a:t>
            </a:r>
          </a:p>
          <a:p>
            <a:pPr algn="just">
              <a:lnSpc>
                <a:spcPct val="200000"/>
              </a:lnSpc>
            </a:pPr>
            <a:endParaRPr lang="pl-PL" b="1" dirty="0">
              <a:latin typeface="Montserrat" panose="020B060402020202020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479242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3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490526"/>
            <a:ext cx="9168185" cy="91050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Projekty typu „</a:t>
            </a:r>
            <a:r>
              <a:rPr lang="pl-PL" dirty="0" err="1">
                <a:solidFill>
                  <a:srgbClr val="0070C0"/>
                </a:solidFill>
              </a:rPr>
              <a:t>budget-based</a:t>
            </a:r>
            <a:r>
              <a:rPr lang="pl-PL" dirty="0">
                <a:solidFill>
                  <a:srgbClr val="0070C0"/>
                </a:solidFill>
              </a:rPr>
              <a:t>”</a:t>
            </a:r>
          </a:p>
        </p:txBody>
      </p:sp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BD669809-64E3-4D04-8DAE-912447BCA0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630" y="1802160"/>
          <a:ext cx="11779346" cy="2634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Worksheet" r:id="rId8" imgW="16783005" imgH="3752784" progId="Excel.Sheet.12">
                  <p:embed/>
                </p:oleObj>
              </mc:Choice>
              <mc:Fallback>
                <p:oleObj name="Worksheet" r:id="rId8" imgW="16783005" imgH="3752784" progId="Excel.Sheet.12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BD669809-64E3-4D04-8DAE-912447BCA0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6630" y="1802160"/>
                        <a:ext cx="11779346" cy="26342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4782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4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490526"/>
            <a:ext cx="9168185" cy="91050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PROJEKTY TYPU „LUMP SUM”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B83C2DD8-68B8-4434-B7F2-61900154A0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805" y="1793289"/>
          <a:ext cx="11906560" cy="2123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Worksheet" r:id="rId7" imgW="15811590" imgH="2819427" progId="Excel.Sheet.12">
                  <p:embed/>
                </p:oleObj>
              </mc:Choice>
              <mc:Fallback>
                <p:oleObj name="Worksheet" r:id="rId7" imgW="15811590" imgH="2819427" progId="Excel.Sheet.12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1D6FEE94-F088-4ED3-A075-5719D6306A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3805" y="1793289"/>
                        <a:ext cx="11906560" cy="2123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841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5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8" y="490526"/>
            <a:ext cx="9168185" cy="91050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PROJEKTY MSCA</a:t>
            </a:r>
          </a:p>
        </p:txBody>
      </p:sp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240EFDF9-E927-405D-8F73-1122C8F8D5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551995"/>
              </p:ext>
            </p:extLst>
          </p:nvPr>
        </p:nvGraphicFramePr>
        <p:xfrm>
          <a:off x="143434" y="2018436"/>
          <a:ext cx="11905131" cy="220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Worksheet" r:id="rId7" imgW="16221097" imgH="3000435" progId="Excel.Sheet.12">
                  <p:embed/>
                </p:oleObj>
              </mc:Choice>
              <mc:Fallback>
                <p:oleObj name="Worksheet" r:id="rId7" imgW="16221097" imgH="3000435" progId="Excel.Sheet.12">
                  <p:embed/>
                  <p:pic>
                    <p:nvPicPr>
                      <p:cNvPr id="3" name="Obiekt 2">
                        <a:extLst>
                          <a:ext uri="{FF2B5EF4-FFF2-40B4-BE49-F238E27FC236}">
                            <a16:creationId xmlns:a16="http://schemas.microsoft.com/office/drawing/2014/main" id="{297925E4-8385-4AF3-9774-19D9955A6C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3434" y="2018436"/>
                        <a:ext cx="11905131" cy="2201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854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6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24CBA82D-70C5-4445-ACE8-3015621FFF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676" y="1774229"/>
          <a:ext cx="11816178" cy="2960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Worksheet" r:id="rId8" imgW="16954410" imgH="4248137" progId="Excel.Sheet.12">
                  <p:embed/>
                </p:oleObj>
              </mc:Choice>
              <mc:Fallback>
                <p:oleObj name="Worksheet" r:id="rId8" imgW="16954410" imgH="4248137" progId="Excel.Sheet.12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24CBA82D-70C5-4445-ACE8-3015621FFF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8676" y="1774229"/>
                        <a:ext cx="11816178" cy="2960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ytuł 3">
            <a:extLst>
              <a:ext uri="{FF2B5EF4-FFF2-40B4-BE49-F238E27FC236}">
                <a16:creationId xmlns:a16="http://schemas.microsoft.com/office/drawing/2014/main" id="{15AEF70C-38C8-43CA-8D68-C768222A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553998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GRANTY ERC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319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67DE9F7-1A69-4BAB-BB5E-5D50C87E5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3939540"/>
          </a:xfrm>
        </p:spPr>
        <p:txBody>
          <a:bodyPr/>
          <a:lstStyle/>
          <a:p>
            <a:pPr marL="0" lvl="1" indent="0" defTabSz="457200">
              <a:buClrTx/>
              <a:buSzTx/>
              <a:defRPr/>
            </a:pPr>
            <a:r>
              <a:rPr lang="pl-PL" sz="2000" b="1" dirty="0">
                <a:latin typeface="Montserrat" panose="020B0604020202020204" charset="-18"/>
              </a:rPr>
              <a:t> GRANT AGREEMENT/AMENDMENT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Obieg w EMU zakończony akceptacją dokumentu przez Radcę Prawnego.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Skierowanie przez Jednostkę realizującą projekt prośby do Prorektora ds. Badań i Innowacji o zatwierdzenie dokumentu w portalu </a:t>
            </a:r>
            <a:r>
              <a:rPr lang="pl-PL" dirty="0" err="1">
                <a:latin typeface="Montserrat" panose="020B0604020202020204" charset="-18"/>
              </a:rPr>
              <a:t>Funding</a:t>
            </a:r>
            <a:r>
              <a:rPr lang="pl-PL" dirty="0">
                <a:latin typeface="Montserrat" panose="020B0604020202020204" charset="-18"/>
              </a:rPr>
              <a:t> &amp; </a:t>
            </a:r>
            <a:r>
              <a:rPr lang="pl-PL" dirty="0" err="1">
                <a:latin typeface="Montserrat" panose="020B0604020202020204" charset="-18"/>
              </a:rPr>
              <a:t>Tenders</a:t>
            </a:r>
            <a:r>
              <a:rPr lang="pl-PL" dirty="0">
                <a:latin typeface="Montserrat" panose="020B0604020202020204" charset="-18"/>
              </a:rPr>
              <a:t>. 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endParaRPr lang="pl-PL" dirty="0">
              <a:latin typeface="Montserrat" panose="020B0604020202020204" charset="-18"/>
            </a:endParaRPr>
          </a:p>
          <a:p>
            <a:pPr marL="0" lvl="1" indent="0" defTabSz="457200">
              <a:buClrTx/>
              <a:buSzTx/>
              <a:defRPr/>
            </a:pPr>
            <a:endParaRPr lang="pl-PL" dirty="0">
              <a:latin typeface="Montserrat" panose="020B0604020202020204" charset="-18"/>
            </a:endParaRPr>
          </a:p>
          <a:p>
            <a:pPr marL="0" lvl="1" indent="0" defTabSz="457200">
              <a:buClrTx/>
              <a:buSzTx/>
              <a:defRPr/>
            </a:pPr>
            <a:r>
              <a:rPr lang="pl-PL" dirty="0">
                <a:latin typeface="Montserrat" panose="020B0604020202020204" charset="-18"/>
              </a:rPr>
              <a:t> </a:t>
            </a:r>
            <a:r>
              <a:rPr lang="pl-PL" sz="2000" b="1" dirty="0">
                <a:latin typeface="Montserrat" panose="020B0604020202020204" charset="-18"/>
              </a:rPr>
              <a:t>FINANCIAL STATEMENT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 Wstępne zatwierdzenie dokumentu w portalu </a:t>
            </a:r>
            <a:r>
              <a:rPr lang="pl-PL" dirty="0" err="1">
                <a:latin typeface="Montserrat" panose="020B0604020202020204" charset="-18"/>
              </a:rPr>
              <a:t>Funding</a:t>
            </a:r>
            <a:r>
              <a:rPr lang="pl-PL" dirty="0">
                <a:latin typeface="Montserrat" panose="020B0604020202020204" charset="-18"/>
              </a:rPr>
              <a:t> &amp; </a:t>
            </a:r>
            <a:r>
              <a:rPr lang="pl-PL" dirty="0" err="1">
                <a:latin typeface="Montserrat" panose="020B0604020202020204" charset="-18"/>
              </a:rPr>
              <a:t>Tenders</a:t>
            </a:r>
            <a:r>
              <a:rPr lang="pl-PL" dirty="0">
                <a:latin typeface="Montserrat" panose="020B0604020202020204" charset="-18"/>
              </a:rPr>
              <a:t>.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Podpisanie wygenerowanego dokumentu przez Kierownika Projektu oraz Kierownika Jednostki realizującej projekt.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Przesłanie dokumentu do weryfikacji przez Dział Projektów.</a:t>
            </a:r>
          </a:p>
          <a:p>
            <a:pPr marL="285750" lvl="1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dirty="0">
                <a:latin typeface="Montserrat" panose="020B0604020202020204" charset="-18"/>
              </a:rPr>
              <a:t>Skierowanie przez Dział Projektów prośby do Kwestora o zatwierdzenie dokumentu w portalu </a:t>
            </a:r>
            <a:r>
              <a:rPr lang="pl-PL" dirty="0" err="1">
                <a:latin typeface="Montserrat" panose="020B0604020202020204" charset="-18"/>
              </a:rPr>
              <a:t>Funding</a:t>
            </a:r>
            <a:r>
              <a:rPr lang="pl-PL" dirty="0">
                <a:latin typeface="Montserrat" panose="020B0604020202020204" charset="-18"/>
              </a:rPr>
              <a:t> &amp; </a:t>
            </a:r>
            <a:r>
              <a:rPr lang="pl-PL" dirty="0" err="1">
                <a:latin typeface="Montserrat" panose="020B0604020202020204" charset="-18"/>
              </a:rPr>
              <a:t>Tenders</a:t>
            </a:r>
            <a:r>
              <a:rPr lang="pl-PL" dirty="0">
                <a:latin typeface="Montserrat" panose="020B0604020202020204" charset="-18"/>
              </a:rPr>
              <a:t>.</a:t>
            </a:r>
          </a:p>
          <a:p>
            <a:endParaRPr lang="en-US" dirty="0"/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707299" y="409340"/>
            <a:ext cx="10783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PORTAL „FUNDING &amp; TENDERS”</a:t>
            </a:r>
            <a:br>
              <a:rPr lang="pl-PL" dirty="0">
                <a:solidFill>
                  <a:srgbClr val="0070C0"/>
                </a:solidFill>
              </a:rPr>
            </a:br>
            <a:r>
              <a:rPr lang="pl-PL" dirty="0">
                <a:solidFill>
                  <a:srgbClr val="0070C0"/>
                </a:solidFill>
              </a:rPr>
              <a:t>PROCEDURA ZATWIERDZANIA DOKUMENTÓW (etap realizacji)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Google Shape;81;p9">
            <a:extLst>
              <a:ext uri="{FF2B5EF4-FFF2-40B4-BE49-F238E27FC236}">
                <a16:creationId xmlns:a16="http://schemas.microsoft.com/office/drawing/2014/main" id="{5310293C-1898-4560-8EB4-D504F14AC3BA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2;p9">
            <a:extLst>
              <a:ext uri="{FF2B5EF4-FFF2-40B4-BE49-F238E27FC236}">
                <a16:creationId xmlns:a16="http://schemas.microsoft.com/office/drawing/2014/main" id="{609863A1-EC72-47BF-91A9-737C7D8F5D1D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" name="Google Shape;83;p9">
            <a:extLst>
              <a:ext uri="{FF2B5EF4-FFF2-40B4-BE49-F238E27FC236}">
                <a16:creationId xmlns:a16="http://schemas.microsoft.com/office/drawing/2014/main" id="{5C9139B8-76F6-4EB1-8C13-353D4E7446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4;p9">
            <a:extLst>
              <a:ext uri="{FF2B5EF4-FFF2-40B4-BE49-F238E27FC236}">
                <a16:creationId xmlns:a16="http://schemas.microsoft.com/office/drawing/2014/main" id="{0011FD09-5BD8-4BC2-87BB-9CFE154C19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80;p9">
            <a:extLst>
              <a:ext uri="{FF2B5EF4-FFF2-40B4-BE49-F238E27FC236}">
                <a16:creationId xmlns:a16="http://schemas.microsoft.com/office/drawing/2014/main" id="{0F1E7AE4-F872-48E1-A5B9-B1F150C1F5AF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953531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67DE9F7-1A69-4BAB-BB5E-5D50C87E5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588" y="4067704"/>
            <a:ext cx="3537877" cy="1138773"/>
          </a:xfrm>
        </p:spPr>
        <p:txBody>
          <a:bodyPr/>
          <a:lstStyle/>
          <a:p>
            <a:pPr marL="0" indent="0"/>
            <a:r>
              <a:rPr lang="pl-PL" sz="2800" dirty="0"/>
              <a:t>WYNAGRODZENIE BAZOWE</a:t>
            </a:r>
          </a:p>
          <a:p>
            <a:endParaRPr lang="en-US" dirty="0"/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514851" y="438183"/>
            <a:ext cx="10783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WYNAGRODZENIA W PROGRAMIE HORYZONT EUROPA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7D7361D-75F7-4A35-906B-A27A9DC5D12F}"/>
              </a:ext>
            </a:extLst>
          </p:cNvPr>
          <p:cNvSpPr/>
          <p:nvPr/>
        </p:nvSpPr>
        <p:spPr>
          <a:xfrm>
            <a:off x="6388098" y="4067704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pl-PL" sz="2000" dirty="0"/>
              <a:t>WYNAGRODZENIE UZUPEŁNIAJĄCE: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pl-PL" dirty="0"/>
              <a:t> DODATEK GODZINOWY </a:t>
            </a:r>
          </a:p>
          <a:p>
            <a:pPr marL="0" indent="0">
              <a:buNone/>
            </a:pPr>
            <a:r>
              <a:rPr lang="pl-PL" dirty="0"/>
              <a:t>lub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pl-PL" dirty="0"/>
              <a:t> DODATEK MIESIĘCZNY</a:t>
            </a:r>
          </a:p>
        </p:txBody>
      </p:sp>
      <p:sp>
        <p:nvSpPr>
          <p:cNvPr id="6" name="Znak plus 5">
            <a:extLst>
              <a:ext uri="{FF2B5EF4-FFF2-40B4-BE49-F238E27FC236}">
                <a16:creationId xmlns:a16="http://schemas.microsoft.com/office/drawing/2014/main" id="{19FB07A1-4081-4B9F-A9BE-37B2784BD5FD}"/>
              </a:ext>
            </a:extLst>
          </p:cNvPr>
          <p:cNvSpPr/>
          <p:nvPr/>
        </p:nvSpPr>
        <p:spPr>
          <a:xfrm>
            <a:off x="4507810" y="4103439"/>
            <a:ext cx="1014711" cy="974970"/>
          </a:xfrm>
          <a:prstGeom prst="mathPlu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5E66330-254A-493A-AC52-EB910AC5C61E}"/>
              </a:ext>
            </a:extLst>
          </p:cNvPr>
          <p:cNvSpPr txBox="1"/>
          <p:nvPr/>
        </p:nvSpPr>
        <p:spPr>
          <a:xfrm>
            <a:off x="239462" y="1178568"/>
            <a:ext cx="846929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pl-PL" sz="1800" dirty="0">
                <a:latin typeface="Montserrat" panose="020B0604020202020204" charset="-18"/>
                <a:ea typeface="Calibri"/>
                <a:cs typeface="Calibri"/>
              </a:rPr>
              <a:t> </a:t>
            </a:r>
            <a:r>
              <a:rPr lang="pl-PL" sz="1800" dirty="0">
                <a:latin typeface="Montserrat" panose="020B0604020202020204" charset="-18"/>
                <a:ea typeface="Calibri"/>
                <a:cs typeface="Calibri"/>
                <a:sym typeface="Calibri"/>
              </a:rPr>
              <a:t>Grant Agreement - Artykuł 6.2.A.1</a:t>
            </a: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latin typeface="Montserrat" panose="020B0604020202020204" charset="-18"/>
              <a:ea typeface="Calibri"/>
              <a:cs typeface="Calibri"/>
              <a:sym typeface="Calibri"/>
            </a:endParaRPr>
          </a:p>
          <a:p>
            <a:pPr marL="914400" marR="0" lvl="1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pl-PL" sz="1800" dirty="0">
                <a:latin typeface="Montserrat" panose="020B0604020202020204" charset="-18"/>
                <a:ea typeface="Calibri"/>
                <a:cs typeface="Calibri"/>
                <a:sym typeface="Calibri"/>
              </a:rPr>
              <a:t> AGA – </a:t>
            </a:r>
            <a:r>
              <a:rPr lang="pl-PL" sz="1800" dirty="0" err="1">
                <a:latin typeface="Montserrat" panose="020B0604020202020204" charset="-18"/>
                <a:ea typeface="Calibri"/>
                <a:cs typeface="Calibri"/>
                <a:sym typeface="Calibri"/>
              </a:rPr>
              <a:t>Annotated</a:t>
            </a:r>
            <a:r>
              <a:rPr lang="pl-PL" sz="1800" dirty="0">
                <a:latin typeface="Montserrat" panose="020B0604020202020204" charset="-18"/>
                <a:ea typeface="Calibri"/>
                <a:cs typeface="Calibri"/>
                <a:sym typeface="Calibri"/>
              </a:rPr>
              <a:t> Grant Agreement</a:t>
            </a: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F10FC40-30EA-4E6C-9145-7A8D0BFF9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45" y="1078189"/>
            <a:ext cx="3009900" cy="1752600"/>
          </a:xfrm>
          <a:prstGeom prst="rect">
            <a:avLst/>
          </a:prstGeom>
        </p:spPr>
      </p:pic>
      <p:sp>
        <p:nvSpPr>
          <p:cNvPr id="11" name="Google Shape;81;p9">
            <a:extLst>
              <a:ext uri="{FF2B5EF4-FFF2-40B4-BE49-F238E27FC236}">
                <a16:creationId xmlns:a16="http://schemas.microsoft.com/office/drawing/2014/main" id="{B3220B01-2CE7-4B25-918A-D383C567589E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2;p9">
            <a:extLst>
              <a:ext uri="{FF2B5EF4-FFF2-40B4-BE49-F238E27FC236}">
                <a16:creationId xmlns:a16="http://schemas.microsoft.com/office/drawing/2014/main" id="{1D81B44A-6672-4206-A0AF-B6BA27B028C9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" name="Google Shape;83;p9">
            <a:extLst>
              <a:ext uri="{FF2B5EF4-FFF2-40B4-BE49-F238E27FC236}">
                <a16:creationId xmlns:a16="http://schemas.microsoft.com/office/drawing/2014/main" id="{AE51AD47-324B-4C5C-98D3-0B4DEFD00D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4;p9">
            <a:extLst>
              <a:ext uri="{FF2B5EF4-FFF2-40B4-BE49-F238E27FC236}">
                <a16:creationId xmlns:a16="http://schemas.microsoft.com/office/drawing/2014/main" id="{826EF7AE-0FFB-482C-985F-5F202ED754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80;p9">
            <a:extLst>
              <a:ext uri="{FF2B5EF4-FFF2-40B4-BE49-F238E27FC236}">
                <a16:creationId xmlns:a16="http://schemas.microsoft.com/office/drawing/2014/main" id="{996A2E15-D253-4082-9C4E-C3CA83089DE0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93859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514851" y="438183"/>
            <a:ext cx="10783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ZAPISY UMOWY GRANTOWEJ  DOTYCZĄCE WYNAGRODZEŃ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0E3A32A-BF18-41B5-91B5-037B17782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321" y="1928314"/>
            <a:ext cx="3396473" cy="553998"/>
          </a:xfrm>
        </p:spPr>
        <p:txBody>
          <a:bodyPr/>
          <a:lstStyle/>
          <a:p>
            <a:pPr marL="514350" indent="-285750">
              <a:buFont typeface="Wingdings" panose="05000000000000000000" pitchFamily="2" charset="2"/>
              <a:buChar char="q"/>
            </a:pPr>
            <a:r>
              <a:rPr lang="pl-PL" b="1" kern="1200" dirty="0">
                <a:solidFill>
                  <a:prstClr val="black"/>
                </a:solidFill>
                <a:latin typeface="Montserrat" panose="020B0604020202020204" charset="-18"/>
              </a:rPr>
              <a:t>DATA SHEET </a:t>
            </a:r>
          </a:p>
          <a:p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5B0B28F-1277-40D6-9862-5AE813826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27" y="2565664"/>
            <a:ext cx="4610100" cy="3010160"/>
          </a:xfrm>
          <a:prstGeom prst="rect">
            <a:avLst/>
          </a:prstGeom>
        </p:spPr>
      </p:pic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BBB0FE88-CEC5-4C90-9C0B-991E3BE5388A}"/>
              </a:ext>
            </a:extLst>
          </p:cNvPr>
          <p:cNvSpPr txBox="1">
            <a:spLocks/>
          </p:cNvSpPr>
          <p:nvPr/>
        </p:nvSpPr>
        <p:spPr>
          <a:xfrm>
            <a:off x="6889742" y="1928314"/>
            <a:ext cx="339647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indent="-45720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b="1" kern="1200" dirty="0">
                <a:solidFill>
                  <a:prstClr val="black"/>
                </a:solidFill>
                <a:latin typeface="Montserrat" panose="020B0604020202020204" charset="-18"/>
              </a:rPr>
              <a:t>ARTYKUŁ 6.2.A.1</a:t>
            </a:r>
          </a:p>
          <a:p>
            <a:endParaRPr lang="en-US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91757E6-A728-4972-B5B0-75D2C70E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314" y="2565664"/>
            <a:ext cx="5002105" cy="3254961"/>
          </a:xfrm>
          <a:prstGeom prst="rect">
            <a:avLst/>
          </a:prstGeom>
        </p:spPr>
      </p:pic>
      <p:sp>
        <p:nvSpPr>
          <p:cNvPr id="14" name="Google Shape;81;p9">
            <a:extLst>
              <a:ext uri="{FF2B5EF4-FFF2-40B4-BE49-F238E27FC236}">
                <a16:creationId xmlns:a16="http://schemas.microsoft.com/office/drawing/2014/main" id="{26E9DC91-B5E1-4565-8519-6837E489954B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82;p9">
            <a:extLst>
              <a:ext uri="{FF2B5EF4-FFF2-40B4-BE49-F238E27FC236}">
                <a16:creationId xmlns:a16="http://schemas.microsoft.com/office/drawing/2014/main" id="{FC49FB4B-2D03-459A-A587-B97831D8656E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" name="Google Shape;83;p9">
            <a:extLst>
              <a:ext uri="{FF2B5EF4-FFF2-40B4-BE49-F238E27FC236}">
                <a16:creationId xmlns:a16="http://schemas.microsoft.com/office/drawing/2014/main" id="{CF200DD8-37A6-467F-BA08-5B8614A20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4;p9">
            <a:extLst>
              <a:ext uri="{FF2B5EF4-FFF2-40B4-BE49-F238E27FC236}">
                <a16:creationId xmlns:a16="http://schemas.microsoft.com/office/drawing/2014/main" id="{F0ECC00A-F9F8-43C2-B7FA-50FFC69222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0;p9">
            <a:extLst>
              <a:ext uri="{FF2B5EF4-FFF2-40B4-BE49-F238E27FC236}">
                <a16:creationId xmlns:a16="http://schemas.microsoft.com/office/drawing/2014/main" id="{91A7A972-9005-4A9E-B811-4514DA41E04A}"/>
              </a:ext>
            </a:extLst>
          </p:cNvPr>
          <p:cNvSpPr txBox="1"/>
          <p:nvPr/>
        </p:nvSpPr>
        <p:spPr>
          <a:xfrm>
            <a:off x="11277600" y="6356816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88149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552558" y="451179"/>
            <a:ext cx="10783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WYNAGRODZENIE PROJEKTOWE (PROJECT-BASED REMUNERATION)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0E3A32A-BF18-41B5-91B5-037B17782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320" y="1928314"/>
            <a:ext cx="7996753" cy="2492990"/>
          </a:xfrm>
        </p:spPr>
        <p:txBody>
          <a:bodyPr/>
          <a:lstStyle/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b="1" kern="1200" dirty="0">
                <a:solidFill>
                  <a:prstClr val="black"/>
                </a:solidFill>
                <a:latin typeface="Montserrat" panose="020B0604020202020204" charset="-18"/>
              </a:rPr>
              <a:t> Wynagrodzenie</a:t>
            </a:r>
            <a:r>
              <a:rPr lang="pl-PL" kern="1200" dirty="0">
                <a:solidFill>
                  <a:prstClr val="black"/>
                </a:solidFill>
                <a:latin typeface="Montserrat" panose="020B0604020202020204" charset="-18"/>
              </a:rPr>
              <a:t> wypłacane jest w oparciu o 	obiektywne kryteria określone w regulaminach 	instytucji  i wypłacane na 	spójnych zasadach  	(Regulamin Wynagradzania)</a:t>
            </a:r>
          </a:p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endParaRPr lang="pl-PL" kern="1200" dirty="0">
              <a:solidFill>
                <a:prstClr val="black"/>
              </a:solidFill>
              <a:latin typeface="Montserrat" panose="020B0604020202020204" charset="-18"/>
            </a:endParaRPr>
          </a:p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endParaRPr lang="pl-PL" kern="1200" dirty="0">
              <a:solidFill>
                <a:prstClr val="black"/>
              </a:solidFill>
              <a:latin typeface="Montserrat" panose="020B0604020202020204" charset="-18"/>
            </a:endParaRPr>
          </a:p>
          <a:p>
            <a:pPr marL="285750" lvl="0" indent="-285750" defTabSz="457200"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pl-PL" kern="1200" dirty="0">
                <a:solidFill>
                  <a:prstClr val="black"/>
                </a:solidFill>
                <a:latin typeface="Montserrat" panose="020B0604020202020204" charset="-18"/>
              </a:rPr>
              <a:t> „</a:t>
            </a:r>
            <a:r>
              <a:rPr lang="pl-PL" b="1" kern="1200" dirty="0">
                <a:solidFill>
                  <a:prstClr val="black"/>
                </a:solidFill>
                <a:latin typeface="Montserrat" panose="020B0604020202020204" charset="-18"/>
              </a:rPr>
              <a:t>Obiektywne kryteria</a:t>
            </a:r>
            <a:r>
              <a:rPr lang="pl-PL" kern="1200" dirty="0">
                <a:solidFill>
                  <a:prstClr val="black"/>
                </a:solidFill>
                <a:latin typeface="Montserrat" panose="020B0604020202020204" charset="-18"/>
              </a:rPr>
              <a:t>” oznaczają warunki, które pozwalają określić - </a:t>
            </a:r>
            <a:r>
              <a:rPr lang="pl-PL" b="1" kern="1200" dirty="0">
                <a:solidFill>
                  <a:prstClr val="black"/>
                </a:solidFill>
                <a:latin typeface="Montserrat" panose="020B0604020202020204" charset="-18"/>
              </a:rPr>
              <a:t>kto; ile; w jakich przypadkach</a:t>
            </a:r>
          </a:p>
          <a:p>
            <a:pPr marL="514350" indent="-285750">
              <a:buFont typeface="Wingdings" panose="05000000000000000000" pitchFamily="2" charset="2"/>
              <a:buChar char="q"/>
            </a:pPr>
            <a:endParaRPr lang="pl-PL" b="1" kern="1200" dirty="0">
              <a:solidFill>
                <a:prstClr val="black"/>
              </a:solidFill>
              <a:latin typeface="Montserrat" panose="020B0604020202020204" charset="-18"/>
            </a:endParaRPr>
          </a:p>
          <a:p>
            <a:endParaRPr lang="en-US" dirty="0"/>
          </a:p>
        </p:txBody>
      </p:sp>
      <p:sp>
        <p:nvSpPr>
          <p:cNvPr id="8" name="Google Shape;81;p9">
            <a:extLst>
              <a:ext uri="{FF2B5EF4-FFF2-40B4-BE49-F238E27FC236}">
                <a16:creationId xmlns:a16="http://schemas.microsoft.com/office/drawing/2014/main" id="{703BB70A-907D-4B33-B902-5D7C9485269E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2;p9">
            <a:extLst>
              <a:ext uri="{FF2B5EF4-FFF2-40B4-BE49-F238E27FC236}">
                <a16:creationId xmlns:a16="http://schemas.microsoft.com/office/drawing/2014/main" id="{722A6D48-9B5E-4D77-922F-3197DB8550F6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" name="Google Shape;83;p9">
            <a:extLst>
              <a:ext uri="{FF2B5EF4-FFF2-40B4-BE49-F238E27FC236}">
                <a16:creationId xmlns:a16="http://schemas.microsoft.com/office/drawing/2014/main" id="{232C07B7-9F84-4BFD-B1F6-5378990525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4;p9">
            <a:extLst>
              <a:ext uri="{FF2B5EF4-FFF2-40B4-BE49-F238E27FC236}">
                <a16:creationId xmlns:a16="http://schemas.microsoft.com/office/drawing/2014/main" id="{1727C8EC-A023-4E0D-8617-B4215A6CD0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0;p9">
            <a:extLst>
              <a:ext uri="{FF2B5EF4-FFF2-40B4-BE49-F238E27FC236}">
                <a16:creationId xmlns:a16="http://schemas.microsoft.com/office/drawing/2014/main" id="{6DA9C373-C7E3-4FEB-A1C2-30903100E1B6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74856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552558" y="451179"/>
            <a:ext cx="10783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ROZLICZANIE WYNAGRODZEŃ – METODA 1B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Google Shape;80;p9">
            <a:extLst>
              <a:ext uri="{FF2B5EF4-FFF2-40B4-BE49-F238E27FC236}">
                <a16:creationId xmlns:a16="http://schemas.microsoft.com/office/drawing/2014/main" id="{1F0780B0-C070-4F52-8C29-C40443116DAF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11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" name="Google Shape;81;p9">
            <a:extLst>
              <a:ext uri="{FF2B5EF4-FFF2-40B4-BE49-F238E27FC236}">
                <a16:creationId xmlns:a16="http://schemas.microsoft.com/office/drawing/2014/main" id="{6A1750E6-E15E-45C0-AD3C-A9BA653795A5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2;p9">
            <a:extLst>
              <a:ext uri="{FF2B5EF4-FFF2-40B4-BE49-F238E27FC236}">
                <a16:creationId xmlns:a16="http://schemas.microsoft.com/office/drawing/2014/main" id="{1D8736F4-C896-4D89-AABF-0F82847D41F8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" name="Google Shape;83;p9">
            <a:extLst>
              <a:ext uri="{FF2B5EF4-FFF2-40B4-BE49-F238E27FC236}">
                <a16:creationId xmlns:a16="http://schemas.microsoft.com/office/drawing/2014/main" id="{7C9A5DBE-39E5-4485-AB42-2C7BF129C1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4;p9">
            <a:extLst>
              <a:ext uri="{FF2B5EF4-FFF2-40B4-BE49-F238E27FC236}">
                <a16:creationId xmlns:a16="http://schemas.microsoft.com/office/drawing/2014/main" id="{55977707-6B95-474F-8148-61F3AF3CC3C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A28D543-55EF-44FD-994C-282C00852A5B}"/>
              </a:ext>
            </a:extLst>
          </p:cNvPr>
          <p:cNvPicPr/>
          <p:nvPr/>
        </p:nvPicPr>
        <p:blipFill rotWithShape="1">
          <a:blip r:embed="rId5"/>
          <a:srcRect r="604"/>
          <a:stretch/>
        </p:blipFill>
        <p:spPr>
          <a:xfrm>
            <a:off x="254492" y="3773811"/>
            <a:ext cx="3793725" cy="1848838"/>
          </a:xfrm>
          <a:prstGeom prst="roundRect">
            <a:avLst>
              <a:gd name="adj" fmla="val 23245"/>
            </a:avLst>
          </a:prstGeom>
          <a:solidFill>
            <a:schemeClr val="bg1">
              <a:lumMod val="75000"/>
            </a:schemeClr>
          </a:solidFill>
          <a:effectLst>
            <a:softEdge rad="0"/>
          </a:effec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CB8528D-A69F-4FAE-816C-6DC37D5E4D6C}"/>
              </a:ext>
            </a:extLst>
          </p:cNvPr>
          <p:cNvSpPr txBox="1"/>
          <p:nvPr/>
        </p:nvSpPr>
        <p:spPr>
          <a:xfrm>
            <a:off x="254494" y="1145198"/>
            <a:ext cx="3793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Przykład.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Okres raportowy 18 m-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cy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osoba X przepracowała na rzecz projektu 860 godzin. W okresie raportowym uzyskała 150.000 zł wynagrodzenia zasadniczego (na podstawie informacji uzyskanej z DSO), w jednostce zatrudniona jest na pełen etat, otrzymuje dodatek projektowy godzinowy. Zgodnie z regulaminem wynagradzania obowiązującym w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PWr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stawka godzinowa dodatku to 84 zł.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457D1ACE-358D-4AD9-823F-0DC666BDC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322" y="1297311"/>
            <a:ext cx="7177549" cy="24765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CBB57B9-87D3-4500-A090-EB74AB3EE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0322" y="4388403"/>
            <a:ext cx="7226489" cy="1247775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23F22279-EBC3-4FEB-A09A-3BF4721707F4}"/>
              </a:ext>
            </a:extLst>
          </p:cNvPr>
          <p:cNvCxnSpPr/>
          <p:nvPr/>
        </p:nvCxnSpPr>
        <p:spPr>
          <a:xfrm>
            <a:off x="4587631" y="4071815"/>
            <a:ext cx="7369907" cy="207736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376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3">
            <a:extLst>
              <a:ext uri="{FF2B5EF4-FFF2-40B4-BE49-F238E27FC236}">
                <a16:creationId xmlns:a16="http://schemas.microsoft.com/office/drawing/2014/main" id="{38AADA70-C4AC-499B-8DE5-D368E28D015E}"/>
              </a:ext>
            </a:extLst>
          </p:cNvPr>
          <p:cNvSpPr txBox="1">
            <a:spLocks/>
          </p:cNvSpPr>
          <p:nvPr/>
        </p:nvSpPr>
        <p:spPr>
          <a:xfrm>
            <a:off x="552558" y="451179"/>
            <a:ext cx="10783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>
                <a:solidFill>
                  <a:srgbClr val="0070C0"/>
                </a:solidFill>
              </a:rPr>
              <a:t>ROZLICZANIE WYNAGRODZEŃ – METODA 1B</a:t>
            </a:r>
            <a:br>
              <a:rPr lang="pl-P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Google Shape;80;p9">
            <a:extLst>
              <a:ext uri="{FF2B5EF4-FFF2-40B4-BE49-F238E27FC236}">
                <a16:creationId xmlns:a16="http://schemas.microsoft.com/office/drawing/2014/main" id="{1F0780B0-C070-4F52-8C29-C40443116DAF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12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" name="Google Shape;81;p9">
            <a:extLst>
              <a:ext uri="{FF2B5EF4-FFF2-40B4-BE49-F238E27FC236}">
                <a16:creationId xmlns:a16="http://schemas.microsoft.com/office/drawing/2014/main" id="{6A1750E6-E15E-45C0-AD3C-A9BA653795A5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2;p9">
            <a:extLst>
              <a:ext uri="{FF2B5EF4-FFF2-40B4-BE49-F238E27FC236}">
                <a16:creationId xmlns:a16="http://schemas.microsoft.com/office/drawing/2014/main" id="{1D8736F4-C896-4D89-AABF-0F82847D41F8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71 320-45-71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" name="Google Shape;83;p9">
            <a:extLst>
              <a:ext uri="{FF2B5EF4-FFF2-40B4-BE49-F238E27FC236}">
                <a16:creationId xmlns:a16="http://schemas.microsoft.com/office/drawing/2014/main" id="{7C9A5DBE-39E5-4485-AB42-2C7BF129C1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C3820E9-C764-45A6-946D-14CA9EFBDE80}"/>
              </a:ext>
            </a:extLst>
          </p:cNvPr>
          <p:cNvSpPr txBox="1"/>
          <p:nvPr/>
        </p:nvSpPr>
        <p:spPr>
          <a:xfrm>
            <a:off x="254494" y="1145198"/>
            <a:ext cx="37937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Przykład.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Okres raportowy 18 m-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cy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osoba X przepracowała na rzecz projektu 860 godzin. W okresie raportowym uzyskała 150.000 zł wynagrodzenia „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pozaprojektowego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” (na podstawie informacji uzyskanej z DSO), w jednostce zatrudniona jest na pełen etat, otrzymuje dodatek projektowy godzinowy. Ponadto zgodnie z regulaminem wynagradzania obowiązującym w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PWr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stawka godzinowa dodatku to 84 zł.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A572F247-1405-46FE-8370-9680EBCDE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495" y="3773811"/>
            <a:ext cx="3793724" cy="2152218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FEA337D-10EA-4AB0-87A1-E0A4B713A97B}"/>
              </a:ext>
            </a:extLst>
          </p:cNvPr>
          <p:cNvSpPr txBox="1"/>
          <p:nvPr/>
        </p:nvSpPr>
        <p:spPr>
          <a:xfrm>
            <a:off x="4651898" y="1327582"/>
            <a:ext cx="6714191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Day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Equivalents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860h/8h = 107,5 dni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Action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daily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rate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na podstawie informacji uzyskanej z DSO o wynagrodzeniu pracownika wyliczamy jaka część „przypada” na projekt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[150.000zł/322,50 dni]*107,5 dni = 50.000,40zł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Dodatek projektowy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860h *84zł = 72.240zł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FEC45FD-21DB-466F-940D-2D8A1417CBB4}"/>
              </a:ext>
            </a:extLst>
          </p:cNvPr>
          <p:cNvSpPr txBox="1"/>
          <p:nvPr/>
        </p:nvSpPr>
        <p:spPr>
          <a:xfrm>
            <a:off x="4563409" y="4263351"/>
            <a:ext cx="6714191" cy="1785104"/>
          </a:xfrm>
          <a:prstGeom prst="rect">
            <a:avLst/>
          </a:prstGeom>
          <a:noFill/>
          <a:ln cmpd="thinThick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Rzeczywisty koszt osoby za pracę w projekcie w okresie raportowym =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Personnel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costs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50.000,40zł + 72.240zł = </a:t>
            </a: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122.240,40zł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	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Action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daily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rate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= 122.240,40zł/107,50 =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1.137,12zł</a:t>
            </a:r>
          </a:p>
        </p:txBody>
      </p:sp>
      <p:pic>
        <p:nvPicPr>
          <p:cNvPr id="21" name="Google Shape;84;p9">
            <a:extLst>
              <a:ext uri="{FF2B5EF4-FFF2-40B4-BE49-F238E27FC236}">
                <a16:creationId xmlns:a16="http://schemas.microsoft.com/office/drawing/2014/main" id="{1162F414-D612-4073-A478-6CB70BC3BF7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00052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848</Words>
  <Application>Microsoft Office PowerPoint</Application>
  <PresentationFormat>Panoramiczny</PresentationFormat>
  <Paragraphs>108</Paragraphs>
  <Slides>12</Slides>
  <Notes>6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1" baseType="lpstr">
      <vt:lpstr>Wingdings</vt:lpstr>
      <vt:lpstr>Lato</vt:lpstr>
      <vt:lpstr>Montserrat</vt:lpstr>
      <vt:lpstr>Arial</vt:lpstr>
      <vt:lpstr>Tw Cen MT</vt:lpstr>
      <vt:lpstr>Calibri</vt:lpstr>
      <vt:lpstr>1_Office Theme</vt:lpstr>
      <vt:lpstr>2_Office Theme</vt:lpstr>
      <vt:lpstr>Worksheet</vt:lpstr>
      <vt:lpstr>Prezentacja programu PowerPoint</vt:lpstr>
      <vt:lpstr>GRUPY PROJEKTÓW PROGRAMU HORYZONT EUROPA </vt:lpstr>
      <vt:lpstr>Projekty typu „budget-based”</vt:lpstr>
      <vt:lpstr>PROJEKTY TYPU „LUMP SUM”</vt:lpstr>
      <vt:lpstr>PROJEKTY MSCA</vt:lpstr>
      <vt:lpstr>GRANTY ERC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2025-11-27T15:15:15Z</dcterms:modified>
</cp:coreProperties>
</file>