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9"/>
  </p:notesMasterIdLst>
  <p:sldIdLst>
    <p:sldId id="256" r:id="rId2"/>
    <p:sldId id="282" r:id="rId3"/>
    <p:sldId id="283" r:id="rId4"/>
    <p:sldId id="285" r:id="rId5"/>
    <p:sldId id="286" r:id="rId6"/>
    <p:sldId id="275" r:id="rId7"/>
    <p:sldId id="262" r:id="rId8"/>
  </p:sldIdLst>
  <p:sldSz cx="12192000" cy="6858000"/>
  <p:notesSz cx="9926638" cy="6797675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ato" panose="020F0502020204030203" pitchFamily="34" charset="0"/>
      <p:regular r:id="rId14"/>
      <p:bold r:id="rId15"/>
      <p:italic r:id="rId16"/>
      <p:boldItalic r:id="rId17"/>
    </p:embeddedFont>
    <p:embeddedFont>
      <p:font typeface="Montserrat" panose="00000500000000000000" pitchFamily="2" charset="-18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510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219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pl-PL" sz="11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pl-PL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47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0" name="Google Shape;1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dp@pwr.edu.p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dp@pwr.edu.p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949896" y="2770025"/>
            <a:ext cx="10494000" cy="234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l-PL" sz="2400" dirty="0">
                <a:solidFill>
                  <a:srgbClr val="3D3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NOWY SPOSÓB PREZENTACJI INFORMACJI O KOSZTACH I NAKŁADACH PROJEKTU</a:t>
            </a:r>
            <a:br>
              <a:rPr lang="pl-PL" sz="2400" dirty="0">
                <a:solidFill>
                  <a:srgbClr val="3D3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solidFill>
                  <a:srgbClr val="3D3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(MODUŁ OP)</a:t>
            </a:r>
            <a:br>
              <a:rPr lang="pl-PL" sz="2400" dirty="0">
                <a:solidFill>
                  <a:srgbClr val="3D3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2650" dirty="0">
                <a:solidFill>
                  <a:srgbClr val="3D3D3B"/>
                </a:solidFill>
              </a:rPr>
            </a:br>
            <a:r>
              <a:rPr lang="pl-PL" sz="2650" dirty="0">
                <a:solidFill>
                  <a:srgbClr val="3D3D3B"/>
                </a:solidFill>
              </a:rPr>
              <a:t>  </a:t>
            </a:r>
            <a:endParaRPr sz="2650" dirty="0"/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43965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6D5952C1-BB22-44FC-A289-628926F3BE39}"/>
              </a:ext>
            </a:extLst>
          </p:cNvPr>
          <p:cNvSpPr txBox="1"/>
          <p:nvPr/>
        </p:nvSpPr>
        <p:spPr>
          <a:xfrm>
            <a:off x="487886" y="5248009"/>
            <a:ext cx="312726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1" dirty="0">
                <a:latin typeface="Calibri" panose="020F0502020204030204" pitchFamily="34" charset="0"/>
                <a:cs typeface="Calibri" panose="020F0502020204030204" pitchFamily="34" charset="0"/>
              </a:rPr>
              <a:t>Marta Sówka</a:t>
            </a:r>
          </a:p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Sekcja Wsparcia Realizacji i Ewidencji Projektów</a:t>
            </a:r>
          </a:p>
          <a:p>
            <a:endParaRPr lang="pl-P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C9F0B-CE68-461E-81A2-D2605F99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1015663"/>
          </a:xfrm>
        </p:spPr>
        <p:txBody>
          <a:bodyPr/>
          <a:lstStyle/>
          <a:p>
            <a:pPr algn="ctr"/>
            <a:r>
              <a:rPr lang="pl-PL" sz="2400" dirty="0">
                <a:latin typeface="+mj-lt"/>
              </a:rPr>
              <a:t>ZMIANA SPOSOBU PREZENTACJI NA RAPORTACH INFORMACJI O KOSZCIE ZAKUPU ŚRODKÓW TRWAŁYCH  </a:t>
            </a:r>
            <a:br>
              <a:rPr lang="pl-PL" dirty="0"/>
            </a:br>
            <a:endParaRPr lang="pl-PL" dirty="0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C90512FA-4E25-43EC-BA18-5CCF26F50EC0}"/>
              </a:ext>
            </a:extLst>
          </p:cNvPr>
          <p:cNvCxnSpPr/>
          <p:nvPr/>
        </p:nvCxnSpPr>
        <p:spPr>
          <a:xfrm>
            <a:off x="593889" y="1234911"/>
            <a:ext cx="108125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0854D2-9912-49C6-B870-BD910BE31077}"/>
              </a:ext>
            </a:extLst>
          </p:cNvPr>
          <p:cNvSpPr txBox="1"/>
          <p:nvPr/>
        </p:nvSpPr>
        <p:spPr>
          <a:xfrm>
            <a:off x="1015836" y="1894257"/>
            <a:ext cx="918170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Poprzedni sposób prezentacji: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z danych projektu – plan i wykonanie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z danych projektu – koszty wg dokumentów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z nakładów – zbiorczy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z nakładów  - wg dokumentów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5E1ECAF1-E295-4FE0-BEE1-25F962E2F0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9"/>
          <a:stretch/>
        </p:blipFill>
        <p:spPr>
          <a:xfrm>
            <a:off x="5938064" y="4254392"/>
            <a:ext cx="5339536" cy="1894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49521889-20F3-41EA-8FBB-E1D0F86A3EF7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4060952" y="4585302"/>
            <a:ext cx="1762812" cy="868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F6CDACA-4E6A-404C-8685-1533EFB428F5}"/>
              </a:ext>
            </a:extLst>
          </p:cNvPr>
          <p:cNvSpPr txBox="1"/>
          <p:nvPr/>
        </p:nvSpPr>
        <p:spPr>
          <a:xfrm>
            <a:off x="1157496" y="5284535"/>
            <a:ext cx="290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Ikona generowania raportów</a:t>
            </a:r>
          </a:p>
        </p:txBody>
      </p:sp>
      <p:sp>
        <p:nvSpPr>
          <p:cNvPr id="23" name="Google Shape;113;p10">
            <a:extLst>
              <a:ext uri="{FF2B5EF4-FFF2-40B4-BE49-F238E27FC236}">
                <a16:creationId xmlns:a16="http://schemas.microsoft.com/office/drawing/2014/main" id="{357EAA32-00BE-4C7B-9DE8-F598EF03AA08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" name="Google Shape;114;p10">
            <a:extLst>
              <a:ext uri="{FF2B5EF4-FFF2-40B4-BE49-F238E27FC236}">
                <a16:creationId xmlns:a16="http://schemas.microsoft.com/office/drawing/2014/main" id="{517A4779-D930-43E4-9243-D4E090D9FDA0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15;p10">
            <a:extLst>
              <a:ext uri="{FF2B5EF4-FFF2-40B4-BE49-F238E27FC236}">
                <a16:creationId xmlns:a16="http://schemas.microsoft.com/office/drawing/2014/main" id="{C406FC81-C010-40C3-9267-66A64A2CE323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" name="Google Shape;116;p10">
            <a:extLst>
              <a:ext uri="{FF2B5EF4-FFF2-40B4-BE49-F238E27FC236}">
                <a16:creationId xmlns:a16="http://schemas.microsoft.com/office/drawing/2014/main" id="{EE3F65E9-8CFB-4C9D-BFC1-2A8F96981A6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17;p10">
            <a:extLst>
              <a:ext uri="{FF2B5EF4-FFF2-40B4-BE49-F238E27FC236}">
                <a16:creationId xmlns:a16="http://schemas.microsoft.com/office/drawing/2014/main" id="{035B0290-CCEE-4929-A6E3-78279600ED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026174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C9F0B-CE68-461E-81A2-D2605F99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1015663"/>
          </a:xfrm>
        </p:spPr>
        <p:txBody>
          <a:bodyPr/>
          <a:lstStyle/>
          <a:p>
            <a:pPr algn="ctr"/>
            <a:r>
              <a:rPr lang="pl-PL" sz="2400" dirty="0">
                <a:latin typeface="+mj-lt"/>
              </a:rPr>
              <a:t>ZMIANA SPOSOBU PREZENTACJI NA RAPORTACH INFORMACJI O KOSZCIE ZAKUPU ŚRODKÓW TRWAŁYCH  </a:t>
            </a:r>
            <a:br>
              <a:rPr lang="pl-PL" dirty="0"/>
            </a:br>
            <a:endParaRPr lang="pl-PL" dirty="0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C90512FA-4E25-43EC-BA18-5CCF26F50EC0}"/>
              </a:ext>
            </a:extLst>
          </p:cNvPr>
          <p:cNvCxnSpPr/>
          <p:nvPr/>
        </p:nvCxnSpPr>
        <p:spPr>
          <a:xfrm>
            <a:off x="593889" y="1234911"/>
            <a:ext cx="108125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0854D2-9912-49C6-B870-BD910BE31077}"/>
              </a:ext>
            </a:extLst>
          </p:cNvPr>
          <p:cNvSpPr txBox="1"/>
          <p:nvPr/>
        </p:nvSpPr>
        <p:spPr>
          <a:xfrm>
            <a:off x="1015836" y="1894257"/>
            <a:ext cx="91817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Obecny sposób prezentacji: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z realizacji projektu – ogólny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z realizacji projektu – dokumenty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/>
              <a:t> Raport amortyzacji jednorazowej projektu wg dokumentów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49521889-20F3-41EA-8FBB-E1D0F86A3EF7}"/>
              </a:ext>
            </a:extLst>
          </p:cNvPr>
          <p:cNvCxnSpPr>
            <a:cxnSpLocks/>
          </p:cNvCxnSpPr>
          <p:nvPr/>
        </p:nvCxnSpPr>
        <p:spPr>
          <a:xfrm flipV="1">
            <a:off x="4060952" y="4486275"/>
            <a:ext cx="1701673" cy="990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F6CDACA-4E6A-404C-8685-1533EFB428F5}"/>
              </a:ext>
            </a:extLst>
          </p:cNvPr>
          <p:cNvSpPr txBox="1"/>
          <p:nvPr/>
        </p:nvSpPr>
        <p:spPr>
          <a:xfrm>
            <a:off x="1157496" y="5284535"/>
            <a:ext cx="290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Ikona generowania raportów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8810338-B0FD-4425-81E2-C5A2FA262E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0069"/>
          <a:stretch/>
        </p:blipFill>
        <p:spPr>
          <a:xfrm>
            <a:off x="5848350" y="4063168"/>
            <a:ext cx="5787448" cy="630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273875C-CA16-49A1-BDC8-81E917DAA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1" t="62699" r="1" b="2611"/>
          <a:stretch/>
        </p:blipFill>
        <p:spPr>
          <a:xfrm>
            <a:off x="5852199" y="4608133"/>
            <a:ext cx="5787448" cy="10976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Google Shape;113;p10">
            <a:extLst>
              <a:ext uri="{FF2B5EF4-FFF2-40B4-BE49-F238E27FC236}">
                <a16:creationId xmlns:a16="http://schemas.microsoft.com/office/drawing/2014/main" id="{B5AC649F-6084-4D9C-B9A5-F4EEF5361631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" name="Google Shape;114;p10">
            <a:extLst>
              <a:ext uri="{FF2B5EF4-FFF2-40B4-BE49-F238E27FC236}">
                <a16:creationId xmlns:a16="http://schemas.microsoft.com/office/drawing/2014/main" id="{3F98F3AB-BB20-4361-86BD-66A60C46A884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15;p10">
            <a:extLst>
              <a:ext uri="{FF2B5EF4-FFF2-40B4-BE49-F238E27FC236}">
                <a16:creationId xmlns:a16="http://schemas.microsoft.com/office/drawing/2014/main" id="{381E156C-5123-46D5-889B-B7CA9DE0E402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" name="Google Shape;116;p10">
            <a:extLst>
              <a:ext uri="{FF2B5EF4-FFF2-40B4-BE49-F238E27FC236}">
                <a16:creationId xmlns:a16="http://schemas.microsoft.com/office/drawing/2014/main" id="{F80D8C11-7206-4C7A-9FFB-63251F0FD1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17;p10">
            <a:extLst>
              <a:ext uri="{FF2B5EF4-FFF2-40B4-BE49-F238E27FC236}">
                <a16:creationId xmlns:a16="http://schemas.microsoft.com/office/drawing/2014/main" id="{0D6EE030-98F6-4D0D-B139-74373749B2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254485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C9F0B-CE68-461E-81A2-D2605F99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25" y="577989"/>
            <a:ext cx="10783750" cy="646331"/>
          </a:xfrm>
        </p:spPr>
        <p:txBody>
          <a:bodyPr/>
          <a:lstStyle/>
          <a:p>
            <a:pPr algn="ctr"/>
            <a:r>
              <a:rPr lang="pl-PL" sz="2400" dirty="0">
                <a:latin typeface="+mn-lt"/>
              </a:rPr>
              <a:t>NOWY</a:t>
            </a:r>
            <a:r>
              <a:rPr lang="pl-PL" sz="1800" dirty="0">
                <a:latin typeface="+mn-lt"/>
              </a:rPr>
              <a:t> </a:t>
            </a:r>
            <a:r>
              <a:rPr lang="pl-PL" sz="2400" dirty="0">
                <a:latin typeface="+mn-lt"/>
              </a:rPr>
              <a:t>RAPORT Z REALIZACJI PROJEKTU</a:t>
            </a:r>
            <a:br>
              <a:rPr lang="pl-PL" dirty="0"/>
            </a:br>
            <a:endParaRPr lang="pl-PL" dirty="0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C90512FA-4E25-43EC-BA18-5CCF26F50EC0}"/>
              </a:ext>
            </a:extLst>
          </p:cNvPr>
          <p:cNvCxnSpPr/>
          <p:nvPr/>
        </p:nvCxnSpPr>
        <p:spPr>
          <a:xfrm>
            <a:off x="593889" y="1234911"/>
            <a:ext cx="108125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49521889-20F3-41EA-8FBB-E1D0F86A3EF7}"/>
              </a:ext>
            </a:extLst>
          </p:cNvPr>
          <p:cNvCxnSpPr>
            <a:cxnSpLocks/>
          </p:cNvCxnSpPr>
          <p:nvPr/>
        </p:nvCxnSpPr>
        <p:spPr>
          <a:xfrm>
            <a:off x="6648339" y="2386077"/>
            <a:ext cx="642694" cy="4363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F6CDACA-4E6A-404C-8685-1533EFB428F5}"/>
              </a:ext>
            </a:extLst>
          </p:cNvPr>
          <p:cNvSpPr txBox="1"/>
          <p:nvPr/>
        </p:nvSpPr>
        <p:spPr>
          <a:xfrm>
            <a:off x="6223307" y="2822408"/>
            <a:ext cx="56006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l-PL" sz="1200" dirty="0">
                <a:latin typeface="+mn-lt"/>
              </a:rPr>
            </a:br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02120        AMORTYZACJA ŚRODKÓW TRWAŁYCH NISKOCENNYCH</a:t>
            </a:r>
            <a:b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02130        AMORTYZACJA ŚRODKÓW TRWAŁYCH - APARATURA - 100%</a:t>
            </a:r>
            <a:b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02140        AMORTYZACJA WNIP NISKOCENNYCH</a:t>
            </a:r>
            <a:b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02150        AMORT.WART.NIEMAT.I PRAW. -  100% AMORTYZACJI</a:t>
            </a:r>
            <a:b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12400        ZAKUPY ŚRODKÓW TRWAŁYCH i WNIP</a:t>
            </a:r>
            <a:b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12500        ZAKUPY ŚRODKÓW TRWAŁYCH i WNIP NISKOCENNYCH</a:t>
            </a:r>
            <a:endParaRPr lang="pl-PL" sz="1200" dirty="0">
              <a:latin typeface="+mn-lt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7BC1834-6415-47C9-9AB4-626A30312747}"/>
              </a:ext>
            </a:extLst>
          </p:cNvPr>
          <p:cNvSpPr/>
          <p:nvPr/>
        </p:nvSpPr>
        <p:spPr>
          <a:xfrm>
            <a:off x="3879218" y="1425928"/>
            <a:ext cx="3478490" cy="952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KOSZT + NAKŁAD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9E92912-A39F-420D-9E81-8714991AB5E0}"/>
              </a:ext>
            </a:extLst>
          </p:cNvPr>
          <p:cNvCxnSpPr>
            <a:cxnSpLocks/>
          </p:cNvCxnSpPr>
          <p:nvPr/>
        </p:nvCxnSpPr>
        <p:spPr>
          <a:xfrm flipH="1">
            <a:off x="3879218" y="2386077"/>
            <a:ext cx="721358" cy="3977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18E533F-7EB9-4C19-9804-5AD9C608DC5E}"/>
              </a:ext>
            </a:extLst>
          </p:cNvPr>
          <p:cNvSpPr txBox="1"/>
          <p:nvPr/>
        </p:nvSpPr>
        <p:spPr>
          <a:xfrm flipH="1">
            <a:off x="789986" y="2783874"/>
            <a:ext cx="521017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	</a:t>
            </a:r>
            <a:endParaRPr lang="pl-PL" b="1" u="sng" dirty="0"/>
          </a:p>
          <a:p>
            <a:r>
              <a:rPr lang="pl-PL" sz="1200" dirty="0"/>
              <a:t>02110	AMORTYZACJA ŚRODKÓW TRWAŁYCH i WNIP</a:t>
            </a:r>
          </a:p>
          <a:p>
            <a:r>
              <a:rPr lang="pl-PL" sz="1200" dirty="0"/>
              <a:t>02200	ZUŻYCIE MATERIAŁÓW I ENERGII</a:t>
            </a:r>
          </a:p>
          <a:p>
            <a:r>
              <a:rPr lang="pl-PL" sz="1200" dirty="0"/>
              <a:t>02320	USŁUGI OBCE</a:t>
            </a:r>
          </a:p>
          <a:p>
            <a:r>
              <a:rPr lang="pl-PL" sz="1200" dirty="0"/>
              <a:t>02330	KOOPERACJA BADAWCZA</a:t>
            </a:r>
          </a:p>
          <a:p>
            <a:r>
              <a:rPr lang="pl-PL" sz="1200" dirty="0"/>
              <a:t>02400	PODATKI I OPŁATY</a:t>
            </a:r>
          </a:p>
          <a:p>
            <a:r>
              <a:rPr lang="pl-PL" sz="1200" dirty="0"/>
              <a:t>02510	WYNAGRODZENIA OSOBOWE</a:t>
            </a:r>
          </a:p>
          <a:p>
            <a:r>
              <a:rPr lang="pl-PL" sz="1200" dirty="0"/>
              <a:t>02520	WYNAGRODZENIA BEZOSOBOWE</a:t>
            </a:r>
          </a:p>
          <a:p>
            <a:r>
              <a:rPr lang="pl-PL" sz="1200" dirty="0"/>
              <a:t>02610	UBEZPIECZENIA SPOŁECZNE</a:t>
            </a:r>
          </a:p>
          <a:p>
            <a:r>
              <a:rPr lang="pl-PL" sz="1200" dirty="0"/>
              <a:t>02640	SKŁADKI NA PPK</a:t>
            </a:r>
          </a:p>
          <a:p>
            <a:r>
              <a:rPr lang="pl-PL" sz="1200" dirty="0"/>
              <a:t>02710	APARATURA SPECJALNA</a:t>
            </a:r>
          </a:p>
          <a:p>
            <a:r>
              <a:rPr lang="pl-PL" sz="1200" dirty="0"/>
              <a:t>02720	PODRÓŻE SŁUŻBOWE</a:t>
            </a:r>
          </a:p>
          <a:p>
            <a:r>
              <a:rPr lang="pl-PL" sz="1200" dirty="0"/>
              <a:t>02740	POZOSTAŁE KOSZTY RODZAJOWE</a:t>
            </a:r>
          </a:p>
          <a:p>
            <a:r>
              <a:rPr lang="pl-PL" sz="1200" dirty="0"/>
              <a:t>03000	NARZUT KOSZTÓW WYDZIAŁOWYCH</a:t>
            </a:r>
          </a:p>
          <a:p>
            <a:r>
              <a:rPr lang="pl-PL" sz="1200" dirty="0"/>
              <a:t>04000	NARZUT KOSZTÓW OGÓLNYCH</a:t>
            </a:r>
          </a:p>
          <a:p>
            <a:r>
              <a:rPr lang="pl-PL" sz="1200" dirty="0"/>
              <a:t>11210	KOSZTY Z TYT. USŁUG WEWNĘTRZNYCH</a:t>
            </a:r>
          </a:p>
          <a:p>
            <a:r>
              <a:rPr lang="pl-PL" sz="1200" dirty="0"/>
              <a:t>02630	POZOSTAŁE ŚWIADCZENIA NA RZECZ PRACOW.</a:t>
            </a:r>
          </a:p>
        </p:txBody>
      </p:sp>
      <p:sp>
        <p:nvSpPr>
          <p:cNvPr id="28" name="Google Shape;113;p10">
            <a:extLst>
              <a:ext uri="{FF2B5EF4-FFF2-40B4-BE49-F238E27FC236}">
                <a16:creationId xmlns:a16="http://schemas.microsoft.com/office/drawing/2014/main" id="{82F57C3D-F022-4B1F-949A-2F0C1F3657F6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" name="Google Shape;114;p10">
            <a:extLst>
              <a:ext uri="{FF2B5EF4-FFF2-40B4-BE49-F238E27FC236}">
                <a16:creationId xmlns:a16="http://schemas.microsoft.com/office/drawing/2014/main" id="{B9DFFCDB-A52D-42B3-94F4-B03B1A96B04F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115;p10">
            <a:extLst>
              <a:ext uri="{FF2B5EF4-FFF2-40B4-BE49-F238E27FC236}">
                <a16:creationId xmlns:a16="http://schemas.microsoft.com/office/drawing/2014/main" id="{51032299-24BC-4AFD-A756-1718210B7EA1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" name="Google Shape;116;p10">
            <a:extLst>
              <a:ext uri="{FF2B5EF4-FFF2-40B4-BE49-F238E27FC236}">
                <a16:creationId xmlns:a16="http://schemas.microsoft.com/office/drawing/2014/main" id="{FFEAD50F-52A6-41D4-AD7E-3CDA4B44B0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17;p10">
            <a:extLst>
              <a:ext uri="{FF2B5EF4-FFF2-40B4-BE49-F238E27FC236}">
                <a16:creationId xmlns:a16="http://schemas.microsoft.com/office/drawing/2014/main" id="{2F68E490-DFB3-45FD-AED9-D015C850F4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14547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C9F0B-CE68-461E-81A2-D2605F99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1015663"/>
          </a:xfrm>
        </p:spPr>
        <p:txBody>
          <a:bodyPr/>
          <a:lstStyle/>
          <a:p>
            <a:pPr algn="ctr"/>
            <a:r>
              <a:rPr lang="pl-PL" sz="2400" dirty="0">
                <a:latin typeface="+mn-lt"/>
              </a:rPr>
              <a:t>NOWY RAPORT AMORTYZACJI JEDNORAZOWEJ PROJEKTU </a:t>
            </a:r>
            <a:br>
              <a:rPr lang="pl-PL" sz="2400" dirty="0">
                <a:latin typeface="+mn-lt"/>
              </a:rPr>
            </a:br>
            <a:r>
              <a:rPr lang="pl-PL" sz="2400" dirty="0">
                <a:latin typeface="+mn-lt"/>
              </a:rPr>
              <a:t>WG DOKUMENTÓW</a:t>
            </a:r>
            <a:br>
              <a:rPr lang="pl-PL" dirty="0"/>
            </a:br>
            <a:endParaRPr lang="pl-PL" dirty="0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C90512FA-4E25-43EC-BA18-5CCF26F50EC0}"/>
              </a:ext>
            </a:extLst>
          </p:cNvPr>
          <p:cNvCxnSpPr/>
          <p:nvPr/>
        </p:nvCxnSpPr>
        <p:spPr>
          <a:xfrm>
            <a:off x="593889" y="1234911"/>
            <a:ext cx="108125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F6CDACA-4E6A-404C-8685-1533EFB428F5}"/>
              </a:ext>
            </a:extLst>
          </p:cNvPr>
          <p:cNvSpPr txBox="1"/>
          <p:nvPr/>
        </p:nvSpPr>
        <p:spPr>
          <a:xfrm>
            <a:off x="2548040" y="3563506"/>
            <a:ext cx="79843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l-PL" sz="1600" dirty="0">
                <a:latin typeface="+mn-lt"/>
              </a:rPr>
            </a:br>
            <a: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  <a:t>02120        AMORTYZACJA ŚRODKÓW TRWAŁYCH NISKOCENNYCH</a:t>
            </a:r>
            <a:b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  <a:t>02130        AMORTYZACJA ŚRODKÓW TRWAŁYCH - APARATURA - 100%</a:t>
            </a:r>
            <a:b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  <a:t>02140        AMORTYZACJA WNIP NISKOCENNYCH</a:t>
            </a:r>
            <a:b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  <a:t>02150        AMORT.WART.NIEMAT.I PRAW. -  100% AMORTYZACJI</a:t>
            </a:r>
            <a:b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  <a:t>12400        ZAKUPY ŚRODKÓW TRWAŁYCH i WNIP</a:t>
            </a:r>
            <a:b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pl-PL" sz="1600" b="0" i="0" dirty="0">
                <a:solidFill>
                  <a:srgbClr val="222222"/>
                </a:solidFill>
                <a:effectLst/>
                <a:latin typeface="+mn-lt"/>
              </a:rPr>
              <a:t>12500        ZAKUPY ŚRODKÓW TRWAŁYCH i WNIP NISKOCENNYCH</a:t>
            </a:r>
            <a:endParaRPr lang="pl-PL" sz="1600" dirty="0">
              <a:latin typeface="+mn-lt"/>
            </a:endParaRP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B7BC1834-6415-47C9-9AB4-626A30312747}"/>
              </a:ext>
            </a:extLst>
          </p:cNvPr>
          <p:cNvSpPr/>
          <p:nvPr/>
        </p:nvSpPr>
        <p:spPr>
          <a:xfrm>
            <a:off x="4581572" y="1841616"/>
            <a:ext cx="2512057" cy="952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KOSZT </a:t>
            </a:r>
          </a:p>
        </p:txBody>
      </p:sp>
      <p:sp>
        <p:nvSpPr>
          <p:cNvPr id="9" name="Google Shape;113;p10">
            <a:extLst>
              <a:ext uri="{FF2B5EF4-FFF2-40B4-BE49-F238E27FC236}">
                <a16:creationId xmlns:a16="http://schemas.microsoft.com/office/drawing/2014/main" id="{05C5E96D-86E5-4D9F-93EE-A0B740993E13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" name="Google Shape;114;p10">
            <a:extLst>
              <a:ext uri="{FF2B5EF4-FFF2-40B4-BE49-F238E27FC236}">
                <a16:creationId xmlns:a16="http://schemas.microsoft.com/office/drawing/2014/main" id="{6C736BB2-046D-43EB-A6F1-F0C5B2E5EE55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5;p10">
            <a:extLst>
              <a:ext uri="{FF2B5EF4-FFF2-40B4-BE49-F238E27FC236}">
                <a16:creationId xmlns:a16="http://schemas.microsoft.com/office/drawing/2014/main" id="{919A03FC-C36D-405E-80B5-8DBA69A20C1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" name="Google Shape;116;p10">
            <a:extLst>
              <a:ext uri="{FF2B5EF4-FFF2-40B4-BE49-F238E27FC236}">
                <a16:creationId xmlns:a16="http://schemas.microsoft.com/office/drawing/2014/main" id="{BDD7EB69-981C-415B-AEC0-55D6487107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17;p10">
            <a:extLst>
              <a:ext uri="{FF2B5EF4-FFF2-40B4-BE49-F238E27FC236}">
                <a16:creationId xmlns:a16="http://schemas.microsoft.com/office/drawing/2014/main" id="{5078487A-EE66-44DD-8EB7-FDDCD127A6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0A917838-AA7F-42D0-81FD-0D06E52F5C03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5837601" y="2793720"/>
            <a:ext cx="0" cy="7697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62160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AD16C7C4-A1CA-4C24-BB6C-7A8C2BA7FC99}"/>
              </a:ext>
            </a:extLst>
          </p:cNvPr>
          <p:cNvSpPr/>
          <p:nvPr/>
        </p:nvSpPr>
        <p:spPr>
          <a:xfrm>
            <a:off x="566840" y="1314192"/>
            <a:ext cx="10812544" cy="3232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endParaRPr lang="pl-PL" sz="20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Nowa wtyczka ‚Koszty i nakłady obciążające projekt’ (bez kosztu jednorazowej amortyzacji projektu)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Raporty w formacie PDF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Zestawienia w formacie EXCEL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Dane w kontekście projektu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Dane w ujęciu zbiorczym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Bieżąca aktualizacja danych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47189BAD-D5C8-4B36-80FF-6E16AE2FF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25" y="536712"/>
            <a:ext cx="10783750" cy="618919"/>
          </a:xfrm>
        </p:spPr>
        <p:txBody>
          <a:bodyPr/>
          <a:lstStyle/>
          <a:p>
            <a:pPr algn="ctr"/>
            <a:r>
              <a:rPr lang="pl-PL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KARTOTEKI KOSZTÓW I NAKŁADÓW</a:t>
            </a:r>
            <a:br>
              <a:rPr lang="pl-PL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dirty="0"/>
            </a:b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56C235F0-7102-4220-8E30-30E5509ED377}"/>
              </a:ext>
            </a:extLst>
          </p:cNvPr>
          <p:cNvCxnSpPr/>
          <p:nvPr/>
        </p:nvCxnSpPr>
        <p:spPr>
          <a:xfrm>
            <a:off x="593889" y="1234911"/>
            <a:ext cx="108125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Obraz 7">
            <a:extLst>
              <a:ext uri="{FF2B5EF4-FFF2-40B4-BE49-F238E27FC236}">
                <a16:creationId xmlns:a16="http://schemas.microsoft.com/office/drawing/2014/main" id="{3893F17B-6278-4506-98B0-DB68B6C7C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94" y="3217749"/>
            <a:ext cx="6526134" cy="1885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9965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3409" y="-21645"/>
            <a:ext cx="12258818" cy="690128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/>
          <p:nvPr/>
        </p:nvSpPr>
        <p:spPr>
          <a:xfrm>
            <a:off x="7241878" y="4681221"/>
            <a:ext cx="4695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00" b="1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Dziękuję za uwagę</a:t>
            </a:r>
            <a:endParaRPr sz="2500" b="1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</TotalTime>
  <Words>519</Words>
  <Application>Microsoft Office PowerPoint</Application>
  <PresentationFormat>Panoramiczny</PresentationFormat>
  <Paragraphs>69</Paragraphs>
  <Slides>7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Arial</vt:lpstr>
      <vt:lpstr>Lato</vt:lpstr>
      <vt:lpstr>Calibri</vt:lpstr>
      <vt:lpstr>Montserrat</vt:lpstr>
      <vt:lpstr>Wingdings</vt:lpstr>
      <vt:lpstr>Office Theme</vt:lpstr>
      <vt:lpstr>NOWY SPOSÓB PREZENTACJI INFORMACJI O KOSZTACH I NAKŁADACH PROJEKTU (MODUŁ OP)    </vt:lpstr>
      <vt:lpstr>ZMIANA SPOSOBU PREZENTACJI NA RAPORTACH INFORMACJI O KOSZCIE ZAKUPU ŚRODKÓW TRWAŁYCH   </vt:lpstr>
      <vt:lpstr>ZMIANA SPOSOBU PREZENTACJI NA RAPORTACH INFORMACJI O KOSZCIE ZAKUPU ŚRODKÓW TRWAŁYCH   </vt:lpstr>
      <vt:lpstr>NOWY RAPORT Z REALIZACJI PROJEKTU </vt:lpstr>
      <vt:lpstr>NOWY RAPORT AMORTYZACJI JEDNORAZOWEJ PROJEKTU  WG DOKUMENTÓW </vt:lpstr>
      <vt:lpstr>KARTOTEKI KOSZTÓW I NAKŁADÓW 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marta.sowka@pwr.edu.pl</cp:lastModifiedBy>
  <cp:revision>178</cp:revision>
  <cp:lastPrinted>2023-05-24T11:35:41Z</cp:lastPrinted>
  <dcterms:modified xsi:type="dcterms:W3CDTF">2025-01-06T20:12:45Z</dcterms:modified>
</cp:coreProperties>
</file>