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</p:sldMasterIdLst>
  <p:notesMasterIdLst>
    <p:notesMasterId r:id="rId11"/>
  </p:notesMasterIdLst>
  <p:sldIdLst>
    <p:sldId id="453" r:id="rId2"/>
    <p:sldId id="400" r:id="rId3"/>
    <p:sldId id="401" r:id="rId4"/>
    <p:sldId id="403" r:id="rId5"/>
    <p:sldId id="404" r:id="rId6"/>
    <p:sldId id="405" r:id="rId7"/>
    <p:sldId id="406" r:id="rId8"/>
    <p:sldId id="407" r:id="rId9"/>
    <p:sldId id="298" r:id="rId10"/>
  </p:sldIdLst>
  <p:sldSz cx="12192000" cy="6858000"/>
  <p:notesSz cx="12192000" cy="6858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ato" panose="020B0604020202020204" charset="0"/>
      <p:regular r:id="rId16"/>
      <p:bold r:id="rId17"/>
      <p:italic r:id="rId18"/>
      <p:boldItalic r:id="rId19"/>
    </p:embeddedFont>
    <p:embeddedFont>
      <p:font typeface="Montserrat" panose="020B0604020202020204" charset="-18"/>
      <p:regular r:id="rId20"/>
      <p:bold r:id="rId21"/>
      <p:italic r:id="rId22"/>
      <p:boldItalic r:id="rId23"/>
    </p:embeddedFont>
    <p:embeddedFont>
      <p:font typeface="Montserrat Medium" panose="020B0604020202020204" charset="-18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3888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5413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965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6554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5622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0959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808220" y="3242607"/>
            <a:ext cx="6465757" cy="265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462" tIns="35221" rIns="70462" bIns="35221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20888" y="841375"/>
            <a:ext cx="4041775" cy="227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314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44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www.gov.pl/web/ncbr/pytania-i-odpowiedz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sjp.pl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v.pl/web/ncbr/pytania-i-odpowiedzi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B3150FEE-D9FE-4B94-9A3D-AC8E4018BB86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9F94A3EC-02C6-4D69-9197-CE2AF60C6E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81F2466F-12E7-4EC5-89EA-D78B95A50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12F700A5-4985-4889-9424-8C53F71F61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E3C4C9C-681B-4CE2-84CC-3C83CBA5ACAA}"/>
              </a:ext>
            </a:extLst>
          </p:cNvPr>
          <p:cNvSpPr/>
          <p:nvPr/>
        </p:nvSpPr>
        <p:spPr>
          <a:xfrm>
            <a:off x="2718061" y="173069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pl-PL" sz="2800" b="1" dirty="0">
              <a:solidFill>
                <a:srgbClr val="0070C0"/>
              </a:solidFill>
              <a:latin typeface="Montserrat"/>
              <a:sym typeface="Montserrat"/>
            </a:endParaRPr>
          </a:p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PROJEKTY </a:t>
            </a:r>
            <a:r>
              <a:rPr lang="pl-PL" sz="2800" b="1" dirty="0" err="1">
                <a:solidFill>
                  <a:srgbClr val="0070C0"/>
                </a:solidFill>
                <a:latin typeface="Montserrat"/>
              </a:rPr>
              <a:t>NCBiR</a:t>
            </a:r>
            <a:endParaRPr lang="pl-PL" sz="2800" b="1" dirty="0">
              <a:solidFill>
                <a:srgbClr val="0070C0"/>
              </a:solidFill>
              <a:latin typeface="Montserrat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2464031-B213-49BC-A76A-904631AF39A4}"/>
              </a:ext>
            </a:extLst>
          </p:cNvPr>
          <p:cNvSpPr txBox="1"/>
          <p:nvPr/>
        </p:nvSpPr>
        <p:spPr>
          <a:xfrm>
            <a:off x="7642731" y="4433421"/>
            <a:ext cx="65977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Opracowanie:   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2" charset="-18"/>
              </a:rPr>
              <a:t>Katarzyna Mordas</a:t>
            </a:r>
          </a:p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2" charset="-18"/>
              </a:rPr>
              <a:t>	           Sylwia </a:t>
            </a:r>
            <a:r>
              <a:rPr lang="pl-P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2" charset="-18"/>
              </a:rPr>
              <a:t>Olichwiruk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latin typeface="Montserrat Medium" panose="00000600000000000000" pitchFamily="2" charset="-18"/>
            </a:endParaRPr>
          </a:p>
          <a:p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2" charset="-18"/>
              </a:rPr>
              <a:t>                              Marta </a:t>
            </a:r>
            <a:r>
              <a:rPr lang="pl-P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panose="00000600000000000000" pitchFamily="2" charset="-18"/>
              </a:rPr>
              <a:t>Marchewicz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  <a:latin typeface="Montserrat Medium" panose="00000600000000000000" pitchFamily="2" charset="-18"/>
            </a:endParaRPr>
          </a:p>
        </p:txBody>
      </p:sp>
      <p:sp>
        <p:nvSpPr>
          <p:cNvPr id="12" name="Google Shape;80;p9">
            <a:extLst>
              <a:ext uri="{FF2B5EF4-FFF2-40B4-BE49-F238E27FC236}">
                <a16:creationId xmlns:a16="http://schemas.microsoft.com/office/drawing/2014/main" id="{0D70DD6F-D629-4E0A-844A-16AB511740A1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892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CDD7534B-69AE-4897-A9E6-19A57EA52786}"/>
              </a:ext>
            </a:extLst>
          </p:cNvPr>
          <p:cNvSpPr/>
          <p:nvPr/>
        </p:nvSpPr>
        <p:spPr>
          <a:xfrm>
            <a:off x="914400" y="1336997"/>
            <a:ext cx="11014364" cy="466043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Krajowe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>
              <a:lnSpc>
                <a:spcPct val="107000"/>
              </a:lnSpc>
              <a:spcBef>
                <a:spcPts val="1200"/>
              </a:spcBef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NCBR: BRIK II, Lider, Horyzontalny Punkt Kontaktowy, Rzeczy są dla ludzi, Projekt na rzecz Obronności i Bezpieczeństwa Państwa,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Hydrostrateg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RID II Wspólne przedsięwzięcie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NCBiR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GDDKiA.</a:t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finansowane przez Agencję Badań Medycznych.</a:t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finansowane przez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WFOŚiGW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07000"/>
              </a:lnSpc>
              <a:spcBef>
                <a:spcPts val="1200"/>
              </a:spcBef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Międzynarodowe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NCBR: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Cornet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Era Net, Współpraca dwustronna (Polska-Berlin, Polska-Chiny, Polska-Niemcy, Polska-Tajwan, Polska-Turcja),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Innoglobo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Szwajcarsko-Polski Program Współpracy, DUT (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Driving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Urban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Transitions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CETPartnership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Eureka. </a:t>
            </a: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finansowane przez Fundację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Maxa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Plancka; FEBS (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Federation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Biochemical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Societies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ERASMUS+; NATO; Fundusz Wyszehradzki; OPCW (Organization for the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Prohibition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Chemical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WEAPONS). UNITE!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Seed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Fund; T.I.M.E.</a:t>
            </a:r>
          </a:p>
          <a:p>
            <a:pPr lvl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b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EE6F06A-0190-4F34-B38B-B09610473438}"/>
              </a:ext>
            </a:extLst>
          </p:cNvPr>
          <p:cNvSpPr txBox="1"/>
          <p:nvPr/>
        </p:nvSpPr>
        <p:spPr>
          <a:xfrm>
            <a:off x="914400" y="560439"/>
            <a:ext cx="1036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Projekty obecnie realizowane w </a:t>
            </a:r>
            <a:r>
              <a:rPr lang="pl-PL" sz="2800" b="1" dirty="0" err="1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PWr</a:t>
            </a:r>
            <a:endParaRPr lang="pl-PL" sz="2800" b="1" dirty="0">
              <a:solidFill>
                <a:srgbClr val="008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69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95DDC59-AADD-4ACE-8D21-4A81255AB7DF}"/>
              </a:ext>
            </a:extLst>
          </p:cNvPr>
          <p:cNvSpPr/>
          <p:nvPr/>
        </p:nvSpPr>
        <p:spPr>
          <a:xfrm>
            <a:off x="831273" y="1359568"/>
            <a:ext cx="10178472" cy="434314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arenR"/>
            </a:pP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Cornet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od konkursu 31 wyniki projektu stanowią własność Wnioskodawcy, którym jest zrzeszenie branżowe. W konsekwencji Politechnika Wrocławska przekazuje prawa do wyników projektu na podstawie faktury VAT;</a:t>
            </a:r>
          </a:p>
          <a:p>
            <a:pPr marL="34290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arenR"/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Wspólne przedsięwzięcia 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NCBiR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innego podmiotu np.: BRIK II (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NCBiR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PKP Polskie Linie Kolejowe S.A), RID II (</a:t>
            </a:r>
            <a:r>
              <a:rPr lang="pl-PL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NCBiR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GDDKiA)</a:t>
            </a:r>
          </a:p>
          <a:p>
            <a:pPr marL="34290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arenR"/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z dziedziny obronności i bezpieczeństwa Państwa: np. WEKTOR</a:t>
            </a:r>
          </a:p>
          <a:p>
            <a:pPr marL="34290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arenR"/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międzynarodowy – Max Planck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11707BC-3DE9-4058-BDBE-E5E3C99E7440}"/>
              </a:ext>
            </a:extLst>
          </p:cNvPr>
          <p:cNvSpPr txBox="1"/>
          <p:nvPr/>
        </p:nvSpPr>
        <p:spPr>
          <a:xfrm>
            <a:off x="914400" y="541585"/>
            <a:ext cx="1036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Projekty z obowiązkiem wystawiania faktur VAT</a:t>
            </a:r>
          </a:p>
        </p:txBody>
      </p:sp>
    </p:spTree>
    <p:extLst>
      <p:ext uri="{BB962C8B-B14F-4D97-AF65-F5344CB8AC3E}">
        <p14:creationId xmlns:p14="http://schemas.microsoft.com/office/powerpoint/2010/main" val="1915958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0"/>
          <p:cNvSpPr txBox="1"/>
          <p:nvPr/>
        </p:nvSpPr>
        <p:spPr>
          <a:xfrm>
            <a:off x="656717" y="791427"/>
            <a:ext cx="10183446" cy="3362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800"/>
              </a:spcAft>
            </a:pPr>
            <a:r>
              <a:rPr lang="pl-PL" sz="20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PROTOTYP</a:t>
            </a:r>
            <a:r>
              <a:rPr lang="pl-PL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l-PL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pierwszy wykonany model maszyny lub urządzenia, stanowiący wzór do uruchomienia produkcji seryjnej.</a:t>
            </a:r>
          </a:p>
          <a:p>
            <a:pPr algn="just"/>
            <a:r>
              <a:rPr lang="pl-PL" sz="1800" i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(źródło: Wielki Słownik Języka Polskiego </a:t>
            </a:r>
            <a:r>
              <a:rPr lang="pl-PL" sz="1800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https://wsjp.pl</a:t>
            </a:r>
            <a:r>
              <a:rPr lang="pl-PL" sz="1800" i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algn="just"/>
            <a:endParaRPr lang="pl-PL" sz="18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Aft>
                <a:spcPts val="800"/>
              </a:spcAft>
            </a:pPr>
            <a:r>
              <a:rPr lang="pl-PL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Prototyp stanowi zazwyczaj odzwierciedlenie opracowywanego w projekcie rozwiązania. Opracowany w mniejszej skali niż np. finalna technologia pozwala na obserwację kluczowych jej cech. Prototyp stanowi zatem potwierdzenie, że przyjęte założenia badawcze przyniosły zamierzony efekt (np. efekt techniczny). Koszty kwalifikowalne związane z wydatkami w tym obszarze powinny być rozliczane w ramach kategorii </a:t>
            </a:r>
            <a:r>
              <a:rPr lang="pl-PL" sz="1800" b="1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Op</a:t>
            </a:r>
            <a:r>
              <a:rPr lang="pl-PL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 – Pozostałe koszty bezpośrednie</a:t>
            </a:r>
            <a:r>
              <a:rPr lang="pl-PL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algn="just"/>
            <a:r>
              <a:rPr lang="pl-PL" sz="1800" i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(źródło: NCBR </a:t>
            </a:r>
            <a:r>
              <a:rPr lang="pl-PL" sz="1800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https://www.gov.pl/web/ncbr/pytania-i-odpowiedzi</a:t>
            </a:r>
            <a:r>
              <a:rPr lang="pl-PL" sz="1800" i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E211306-628B-4CE0-B240-8A479CE76962}"/>
              </a:ext>
            </a:extLst>
          </p:cNvPr>
          <p:cNvSpPr txBox="1"/>
          <p:nvPr/>
        </p:nvSpPr>
        <p:spPr>
          <a:xfrm>
            <a:off x="566840" y="193342"/>
            <a:ext cx="1036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Prototyp vs. Środek trwały</a:t>
            </a:r>
          </a:p>
        </p:txBody>
      </p:sp>
      <p:sp>
        <p:nvSpPr>
          <p:cNvPr id="9" name="Google Shape;118;p10">
            <a:extLst>
              <a:ext uri="{FF2B5EF4-FFF2-40B4-BE49-F238E27FC236}">
                <a16:creationId xmlns:a16="http://schemas.microsoft.com/office/drawing/2014/main" id="{A287E6F2-A173-43C0-9C6C-228E55266E4D}"/>
              </a:ext>
            </a:extLst>
          </p:cNvPr>
          <p:cNvSpPr txBox="1"/>
          <p:nvPr/>
        </p:nvSpPr>
        <p:spPr>
          <a:xfrm>
            <a:off x="715500" y="3940087"/>
            <a:ext cx="10183446" cy="509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PROTOTYP W „INNYCH KOSZTACH OPERACYJNYCH” (</a:t>
            </a:r>
            <a:r>
              <a:rPr lang="pl-PL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07000"/>
              </a:lnSpc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Koszty materiałów, środków eksploatacyjnych i podobnych produktów ponoszone bezpośrednio w związku z realizacją merytorycznego celu projektu objętego pomocą. W ramach tej kategorii kwalifikowalne są m.in. następujące rodzaje kosztów: (…)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elementy służące do budowy i na stałe zainstalowane w prototypie, instalacji pilotażowej lub demonstracyjnej.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Przewodniki kwalifikowalności kosztów NCBR)</a:t>
            </a:r>
            <a:endParaRPr lang="pl-PL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0"/>
          <p:cNvSpPr txBox="1"/>
          <p:nvPr/>
        </p:nvSpPr>
        <p:spPr>
          <a:xfrm>
            <a:off x="1004277" y="1655672"/>
            <a:ext cx="10183446" cy="509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APARATURA NAUKOWO-BADAWCZA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Zestawy urządzeń badawczych, pomiarowych lub laboratoryjnych o małym stopniu uniwersalności i wysokich parametrach technicznych (zazwyczaj wyższych o kilka rzędów dokładności pomiaru w stosunku do typowej aparatury stosowanej dla celów produkcyjnych lub eksploatacyjnych).</a:t>
            </a:r>
          </a:p>
          <a:p>
            <a:pPr algn="just">
              <a:lnSpc>
                <a:spcPct val="107000"/>
              </a:lnSpc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aparatury naukowo-badawczej nie zalicza się sprzętu komputerowego i innych urządzeń nie wykorzystywanych bezpośrednio do realizacji prac B+R.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l-PL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„Definicje pojęć z zakresu statystyki nauki i techniki”, GUS, Warszawa 1999r.)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5FBFA7C-4DAA-4A38-B98D-DC82DB86010E}"/>
              </a:ext>
            </a:extLst>
          </p:cNvPr>
          <p:cNvSpPr txBox="1"/>
          <p:nvPr/>
        </p:nvSpPr>
        <p:spPr>
          <a:xfrm>
            <a:off x="414780" y="110278"/>
            <a:ext cx="1036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008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Aparatura naukowo-badawcza – zakup i amortyzacja</a:t>
            </a:r>
          </a:p>
        </p:txBody>
      </p:sp>
    </p:spTree>
    <p:extLst>
      <p:ext uri="{BB962C8B-B14F-4D97-AF65-F5344CB8AC3E}">
        <p14:creationId xmlns:p14="http://schemas.microsoft.com/office/powerpoint/2010/main" val="283703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8596111A-BFDC-450C-90DF-D56D47329228}"/>
              </a:ext>
            </a:extLst>
          </p:cNvPr>
          <p:cNvSpPr/>
          <p:nvPr/>
        </p:nvSpPr>
        <p:spPr>
          <a:xfrm>
            <a:off x="1031289" y="649342"/>
            <a:ext cx="10129421" cy="5613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APARATURA – ZAKUP</a:t>
            </a:r>
            <a:endParaRPr lang="pl-PL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Beneficjent ma obowiązek weryfikacji możliwości rozliczenia w ramach projektu zakupu aparatury lub </a:t>
            </a:r>
            <a:r>
              <a:rPr lang="pl-PL" sz="17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WNiP</a:t>
            </a: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(Wartości Niematerialnych i Prawnych) w oparciu o przepisy powszechnie obowiązujące oraz wewnętrzne regulaminy, w tym m.in. politykę rachunkowości. </a:t>
            </a:r>
            <a:r>
              <a:rPr lang="pl-PL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Jeżeli beneficjent, zgodnie z przyjętą polityką rachunkowości, dokonuje odpisów amortyzacyjnych, w ramach projektu możliwe jest rozliczenie wyłącznie tych odpisów.</a:t>
            </a:r>
            <a:endParaRPr lang="pl-PL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NCBR </a:t>
            </a:r>
            <a:r>
              <a:rPr lang="pl-PL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https://www.gov.pl/web/ncbr/pytania-i-odpowiedzi</a:t>
            </a:r>
            <a:r>
              <a:rPr lang="pl-PL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APARATURA – AMORTYZACJA (!!!)</a:t>
            </a:r>
          </a:p>
          <a:p>
            <a:pPr algn="just">
              <a:lnSpc>
                <a:spcPct val="107000"/>
              </a:lnSpc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Odpisy amortyzacyjne z tytułu spadku wartości aparatury stanowią koszt kwalifikowalny, jeżeli spełnione są łącznie następujące warunki: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•"/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aparatura jest niezbędna do prawidłowej realizacji projektu i bezpośrednio wykorzystywana w związku z projektem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•"/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aparatura, infrastruktura informatyczna lub inne urządzenia (sprzęt), służące celom badawczym </a:t>
            </a:r>
            <a:r>
              <a:rPr lang="pl-PL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będą ewidencjonowane w rejestrze środków trwałych podmiotów dokonujących ich zakupu</a:t>
            </a: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Kwalifikowalna wartość odpisów amortyzacyjnych odnosi się wyłącznie do okresu realizacji projektu oraz proporcji wykorzystania środka przy realizacji projektu.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l-PL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Przewodniki kwalifikowalności kosztów NCBR)</a:t>
            </a:r>
          </a:p>
        </p:txBody>
      </p:sp>
    </p:spTree>
    <p:extLst>
      <p:ext uri="{BB962C8B-B14F-4D97-AF65-F5344CB8AC3E}">
        <p14:creationId xmlns:p14="http://schemas.microsoft.com/office/powerpoint/2010/main" val="190429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CF18B5BA-E3C1-415D-94C4-F6F5BDD56677}"/>
              </a:ext>
            </a:extLst>
          </p:cNvPr>
          <p:cNvSpPr/>
          <p:nvPr/>
        </p:nvSpPr>
        <p:spPr>
          <a:xfrm>
            <a:off x="1006349" y="1277802"/>
            <a:ext cx="10443099" cy="4302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ŚRODEK TRWAŁY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Środki trwałe: rzeczowe aktywa trwałe i zrównane z nimi, o przewidywanym okresie ekonomicznej użyteczności dłuższym niż rok, kompletne, zdatne do użytku i przeznaczone na potrzeby jednostki.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pl-PL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art. 3 pkt 15 ustawy o rachunkowości)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POLITYKA RACHUNKOWOŚCI </a:t>
            </a:r>
            <a:r>
              <a:rPr lang="pl-PL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PWr</a:t>
            </a: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APARATURA W PROJEKTACH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zależności od specyfiki konkursu i wytycznych dotyczących kwalifikowalności kosztów w nim ogłoszonych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 projektach może być kwalifikowany zakup środka trwałego, bądź koszt amortyzacji w okresie użytkowania danego sprzętu/ urządzenia w projekcie.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l-PL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polityka rachunkowości Politechniki Wrocławskiej)</a:t>
            </a:r>
          </a:p>
        </p:txBody>
      </p:sp>
    </p:spTree>
    <p:extLst>
      <p:ext uri="{BB962C8B-B14F-4D97-AF65-F5344CB8AC3E}">
        <p14:creationId xmlns:p14="http://schemas.microsoft.com/office/powerpoint/2010/main" val="2640244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34070CF-5425-4D02-9332-4E7AA58928E7}"/>
              </a:ext>
            </a:extLst>
          </p:cNvPr>
          <p:cNvSpPr/>
          <p:nvPr/>
        </p:nvSpPr>
        <p:spPr>
          <a:xfrm>
            <a:off x="787681" y="1117598"/>
            <a:ext cx="10880436" cy="4936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PODATEK VAT – ZWROT DO </a:t>
            </a:r>
            <a:r>
              <a:rPr lang="pl-PL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NCBiR</a:t>
            </a: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 ZAKOŃCZENIU PROJEKTU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15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przypadku zaistnienia przesłanek umożliwiających odzyskanie podatku VAT przez jednostkę, Beneficjent zobowiązuje się do poinformowania Centrum o tym fakcie oraz dokonania korekty w zakresie rozliczeń,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zakończeniu realizacji projektu także do zwrotu podatku zrefundowanego ze środków dofinansowania.</a:t>
            </a:r>
          </a:p>
          <a:p>
            <a:pPr algn="just">
              <a:lnSpc>
                <a:spcPct val="107000"/>
              </a:lnSpc>
            </a:pP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Podatnik prowadzący działalność „mieszaną” po zakończeniu roku podatkowego zobowiązany jest do ustalenia rzeczywistego poziomu wskaźnika struktury i do skorygowania rozliczenia podatku naliczonego za ubiegły rok podatkowy. W konsekwencji Beneficjent zobowiązany jest do skorygowania rozliczonego dofinansowania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(także po złożeniu Raportu Końcowego)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poinformowania Centrum o wprowadzonej korekcie i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dokonania zwrotu środków (niekwalifikowalnej części podatku VAT)</a:t>
            </a: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wezwanie Centrum.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</a:pPr>
            <a:r>
              <a:rPr lang="pl-PL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(źródło: Przewodniki kwalifikowalności kosztów NCBR)</a:t>
            </a:r>
          </a:p>
        </p:txBody>
      </p:sp>
    </p:spTree>
    <p:extLst>
      <p:ext uri="{BB962C8B-B14F-4D97-AF65-F5344CB8AC3E}">
        <p14:creationId xmlns:p14="http://schemas.microsoft.com/office/powerpoint/2010/main" val="258585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3BC5F99-AB61-401A-84B0-94EB309E42B5}"/>
              </a:ext>
            </a:extLst>
          </p:cNvPr>
          <p:cNvSpPr/>
          <p:nvPr/>
        </p:nvSpPr>
        <p:spPr>
          <a:xfrm>
            <a:off x="1096296" y="639097"/>
            <a:ext cx="9999407" cy="51815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Zmiana składu konsorcjum w projektach </a:t>
            </a:r>
            <a:r>
              <a:rPr lang="pl-PL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NCBiR</a:t>
            </a:r>
            <a:r>
              <a:rPr lang="pl-PL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wersje postępowania:</a:t>
            </a:r>
          </a:p>
          <a:p>
            <a:pPr marL="460800" lvl="0" indent="-2844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SzPct val="100000"/>
              <a:buFont typeface="+mj-lt"/>
              <a:buAutoNum type="arabicParenR"/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mimo rezygnacji partnera z udziału w konsorcjum pozostali członkowie są w stanie przejąć jego zadania i mimo wszystko zrealizować projekt </a:t>
            </a:r>
            <a:r>
              <a:rPr lang="pl-PL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[Uwaga! Należy sprawdzić czy okrojony skład konsorcjum nadal spełnia warunki konkursowe, np. wycofanie się jedynego podmiotu, będącego przedsiębiorcą, uniemożliwia realizację projektu przez pozostałe podmioty, będące uczelniami, jeśli konkurs wymagał udziału w konsorcjum przynajmniej jednego przedsiębiorcy]</a:t>
            </a: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460800" lvl="0" indent="-2844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SzPct val="100000"/>
              <a:buFont typeface="+mj-lt"/>
              <a:buAutoNum type="arabicParenR"/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miejsce występującego z konsorcjum partnera konieczne jest przyjęcie innego, aby projekt mógł być dalej realizowany, czy to ze względów merytorycznych, czy też formalnych [vide uwaga do punktu 1].</a:t>
            </a:r>
          </a:p>
          <a:p>
            <a:pPr lvl="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SzPts val="1100"/>
            </a:pPr>
            <a:r>
              <a:rPr lang="pl-PL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obu powyższych sytuacjach konieczne jest niezwłoczne powiadomienie NCBR o wypowiedzeniu umowy konsorcjum przez partnera. Jeśli Centrum wyrazi zgodę na zmianę składu konsorcjum, tj. zmniejszenie liczby podmiotów w sytuacji nr 1 bądź zastąpienie jednego podmiotu innym w sytuacji nr 2, wystawiona zostanie decyzja wygaszająca przyznane dofinansowanie występującemu z konsorcjum partnerowi. Kolejnym krokiem będzie podpisanie aneksu do umowy konsorcjum [poprzedzonego umową warunkową z nowym podmiotem, jeśli mamy do czynienia z sytuacją nr 2  - przed złożeniem do NCBR wniosku o zgodę na zmianę składu konsorcjum], a następnie aneksu do umowy o dofinansowanie. </a:t>
            </a:r>
          </a:p>
        </p:txBody>
      </p:sp>
    </p:spTree>
    <p:extLst>
      <p:ext uri="{BB962C8B-B14F-4D97-AF65-F5344CB8AC3E}">
        <p14:creationId xmlns:p14="http://schemas.microsoft.com/office/powerpoint/2010/main" val="6407129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1399</Words>
  <Application>Microsoft Office PowerPoint</Application>
  <PresentationFormat>Panoramiczny</PresentationFormat>
  <Paragraphs>93</Paragraphs>
  <Slides>9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Montserrat</vt:lpstr>
      <vt:lpstr>Lato</vt:lpstr>
      <vt:lpstr>Arial</vt:lpstr>
      <vt:lpstr>Symbol</vt:lpstr>
      <vt:lpstr>Calibri</vt:lpstr>
      <vt:lpstr>Montserrat Medium</vt:lpstr>
      <vt:lpstr>Times New Roman</vt:lpstr>
      <vt:lpstr>1_Office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Kamila Kubik</cp:lastModifiedBy>
  <cp:revision>203</cp:revision>
  <dcterms:modified xsi:type="dcterms:W3CDTF">2025-11-27T15:17:10Z</dcterms:modified>
</cp:coreProperties>
</file>