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6" r:id="rId1"/>
  </p:sldMasterIdLst>
  <p:notesMasterIdLst>
    <p:notesMasterId r:id="rId17"/>
  </p:notesMasterIdLst>
  <p:sldIdLst>
    <p:sldId id="256" r:id="rId2"/>
    <p:sldId id="376" r:id="rId3"/>
    <p:sldId id="377" r:id="rId4"/>
    <p:sldId id="380" r:id="rId5"/>
    <p:sldId id="381" r:id="rId6"/>
    <p:sldId id="383" r:id="rId7"/>
    <p:sldId id="384" r:id="rId8"/>
    <p:sldId id="382" r:id="rId9"/>
    <p:sldId id="385" r:id="rId10"/>
    <p:sldId id="386" r:id="rId11"/>
    <p:sldId id="387" r:id="rId12"/>
    <p:sldId id="362" r:id="rId13"/>
    <p:sldId id="389" r:id="rId14"/>
    <p:sldId id="388" r:id="rId15"/>
    <p:sldId id="262" r:id="rId16"/>
  </p:sldIdLst>
  <p:sldSz cx="12192000" cy="6858000"/>
  <p:notesSz cx="9926638" cy="6797675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Lato" panose="020B0604020202020204" charset="-18"/>
      <p:regular r:id="rId22"/>
      <p:bold r:id="rId23"/>
      <p:italic r:id="rId24"/>
      <p:boldItalic r:id="rId25"/>
    </p:embeddedFont>
    <p:embeddedFont>
      <p:font typeface="Montserrat" panose="020B0604020202020204" charset="0"/>
      <p:regular r:id="rId26"/>
      <p:bold r:id="rId27"/>
      <p:italic r:id="rId28"/>
      <p:boldItalic r:id="rId29"/>
    </p:embeddedFont>
    <p:embeddedFont>
      <p:font typeface="Montserrat Medium" panose="020B0604020202020204" charset="-18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890DAE55-76E7-49B1-ABDE-8BDB85F5F290}">
          <p14:sldIdLst>
            <p14:sldId id="256"/>
            <p14:sldId id="376"/>
            <p14:sldId id="377"/>
            <p14:sldId id="380"/>
            <p14:sldId id="381"/>
            <p14:sldId id="383"/>
            <p14:sldId id="384"/>
            <p14:sldId id="382"/>
            <p14:sldId id="385"/>
            <p14:sldId id="386"/>
            <p14:sldId id="387"/>
            <p14:sldId id="362"/>
            <p14:sldId id="389"/>
            <p14:sldId id="388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639">
          <p15:clr>
            <a:srgbClr val="A4A3A4"/>
          </p15:clr>
        </p15:guide>
        <p15:guide id="2" pos="451">
          <p15:clr>
            <a:srgbClr val="A4A3A4"/>
          </p15:clr>
        </p15:guide>
        <p15:guide id="3" pos="1142">
          <p15:clr>
            <a:srgbClr val="A4A3A4"/>
          </p15:clr>
        </p15:guide>
        <p15:guide id="4" pos="1321">
          <p15:clr>
            <a:srgbClr val="A4A3A4"/>
          </p15:clr>
        </p15:guide>
        <p15:guide id="5" pos="2008">
          <p15:clr>
            <a:srgbClr val="A4A3A4"/>
          </p15:clr>
        </p15:guide>
        <p15:guide id="6" pos="2193">
          <p15:clr>
            <a:srgbClr val="A4A3A4"/>
          </p15:clr>
        </p15:guide>
        <p15:guide id="7" pos="2880">
          <p15:clr>
            <a:srgbClr val="A4A3A4"/>
          </p15:clr>
        </p15:guide>
        <p15:guide id="8" pos="3059">
          <p15:clr>
            <a:srgbClr val="A4A3A4"/>
          </p15:clr>
        </p15:guide>
        <p15:guide id="9" pos="3750">
          <p15:clr>
            <a:srgbClr val="A4A3A4"/>
          </p15:clr>
        </p15:guide>
        <p15:guide id="10" pos="3929">
          <p15:clr>
            <a:srgbClr val="A4A3A4"/>
          </p15:clr>
        </p15:guide>
        <p15:guide id="11" pos="4620">
          <p15:clr>
            <a:srgbClr val="A4A3A4"/>
          </p15:clr>
        </p15:guide>
        <p15:guide id="12" pos="4799">
          <p15:clr>
            <a:srgbClr val="A4A3A4"/>
          </p15:clr>
        </p15:guide>
        <p15:guide id="13" pos="5484">
          <p15:clr>
            <a:srgbClr val="A4A3A4"/>
          </p15:clr>
        </p15:guide>
        <p15:guide id="14" pos="5669">
          <p15:clr>
            <a:srgbClr val="A4A3A4"/>
          </p15:clr>
        </p15:guide>
        <p15:guide id="15" pos="6356">
          <p15:clr>
            <a:srgbClr val="A4A3A4"/>
          </p15:clr>
        </p15:guide>
        <p15:guide id="16" pos="6539">
          <p15:clr>
            <a:srgbClr val="A4A3A4"/>
          </p15:clr>
        </p15:guide>
        <p15:guide id="17" pos="7226">
          <p15:clr>
            <a:srgbClr val="A4A3A4"/>
          </p15:clr>
        </p15:guide>
        <p15:guide id="18" orient="horz" pos="681">
          <p15:clr>
            <a:srgbClr val="A4A3A4"/>
          </p15:clr>
        </p15:guide>
        <p15:guide id="19" orient="horz" pos="40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wa.sowinska-luc@pwr.edu.pl" initials="e" lastIdx="1" clrIdx="0">
    <p:extLst>
      <p:ext uri="{19B8F6BF-5375-455C-9EA6-DF929625EA0E}">
        <p15:presenceInfo xmlns:p15="http://schemas.microsoft.com/office/powerpoint/2012/main" userId="S-1-5-21-3987460640-168472576-1377536522-366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5BAB"/>
    <a:srgbClr val="0080C0"/>
    <a:srgbClr val="4A7EBB"/>
    <a:srgbClr val="C8B0ED"/>
    <a:srgbClr val="E5EEFF"/>
    <a:srgbClr val="A3C4FF"/>
    <a:srgbClr val="558ED5"/>
    <a:srgbClr val="4A7E80"/>
    <a:srgbClr val="D0D8E8"/>
    <a:srgbClr val="9BC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>
        <p:guide orient="horz" pos="3639"/>
        <p:guide pos="451"/>
        <p:guide pos="1142"/>
        <p:guide pos="1321"/>
        <p:guide pos="2008"/>
        <p:guide pos="2193"/>
        <p:guide pos="2880"/>
        <p:guide pos="3059"/>
        <p:guide pos="3750"/>
        <p:guide pos="3929"/>
        <p:guide pos="4620"/>
        <p:guide pos="4799"/>
        <p:guide pos="5484"/>
        <p:guide pos="5669"/>
        <p:guide pos="6356"/>
        <p:guide pos="6539"/>
        <p:guide pos="7226"/>
        <p:guide orient="horz" pos="681"/>
        <p:guide orient="horz" pos="4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01543" cy="34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2510" y="0"/>
            <a:ext cx="4301543" cy="34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56219"/>
            <a:ext cx="4301543" cy="34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2510" y="6456219"/>
            <a:ext cx="4301543" cy="34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b" anchorCtr="0">
            <a:noAutofit/>
          </a:bodyPr>
          <a:lstStyle/>
          <a:p>
            <a:pPr algn="r">
              <a:buClr>
                <a:srgbClr val="000000"/>
              </a:buClr>
              <a:buSzPts val="1200"/>
            </a:pPr>
            <a:fld id="{00000000-1234-1234-1234-123412341234}" type="slidenum">
              <a:rPr lang="pl-PL" sz="11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200"/>
              </a:pPr>
              <a:t>‹#›</a:t>
            </a:fld>
            <a:endParaRPr lang="pl-PL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45634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74050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28240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5506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86930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56247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86085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9914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58648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69481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94774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9586a7398f_1_496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19586a7398f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45603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50" name="Google Shape;1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814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1475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1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17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3312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254090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000">
              <a:schemeClr val="bg1"/>
            </a:gs>
            <a:gs pos="89000">
              <a:schemeClr val="bg1">
                <a:lumMod val="75000"/>
              </a:schemeClr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17793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1" r:id="rId4"/>
    <p:sldLayoutId id="214748374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77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/>
          <p:nvPr/>
        </p:nvSpPr>
        <p:spPr>
          <a:xfrm>
            <a:off x="752338" y="5492864"/>
            <a:ext cx="3255000" cy="343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l-PL" sz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Sekcja Rozliczeń Projektów</a:t>
            </a:r>
            <a:endParaRPr sz="1200" dirty="0">
              <a:solidFill>
                <a:srgbClr val="3D3D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00" y="362626"/>
            <a:ext cx="3736963" cy="130742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314C8FA7-E945-497C-9174-0EDC59515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32" y="2259742"/>
            <a:ext cx="10477850" cy="2462213"/>
          </a:xfrm>
        </p:spPr>
        <p:txBody>
          <a:bodyPr/>
          <a:lstStyle/>
          <a:p>
            <a:pPr algn="ctr"/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PROCES OTWIERANIA </a:t>
            </a:r>
            <a:b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PROJEKTÓW RYCZAŁTOWYCH</a:t>
            </a:r>
            <a:b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Unite</a:t>
            </a:r>
            <a:r>
              <a:rPr lang="pl-PL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pl-PL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Seed</a:t>
            </a:r>
            <a:r>
              <a:rPr lang="pl-PL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Fund 2023</a:t>
            </a:r>
            <a:br>
              <a:rPr lang="pl-PL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ERASMUS+ Akcja 2 Partnerstwa Współpracy (KA220)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39D6CF2-AFBD-4756-856C-32ABA8C56CBA}"/>
              </a:ext>
            </a:extLst>
          </p:cNvPr>
          <p:cNvSpPr txBox="1"/>
          <p:nvPr/>
        </p:nvSpPr>
        <p:spPr>
          <a:xfrm>
            <a:off x="10058401" y="5559049"/>
            <a:ext cx="2085937" cy="525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algn="ctr">
              <a:spcBef>
                <a:spcPts val="530"/>
              </a:spcBef>
              <a:buClr>
                <a:srgbClr val="000000"/>
              </a:buClr>
              <a:buSzPts val="1000"/>
            </a:pPr>
            <a:r>
              <a:rPr lang="pl-PL" sz="1200" dirty="0">
                <a:solidFill>
                  <a:srgbClr val="3D3D3B"/>
                </a:solidFill>
                <a:latin typeface="Montserrat Medium"/>
              </a:rPr>
              <a:t>Urszula Pawlak</a:t>
            </a:r>
          </a:p>
          <a:p>
            <a:pPr marL="12700" algn="ctr">
              <a:spcBef>
                <a:spcPts val="530"/>
              </a:spcBef>
              <a:buClr>
                <a:srgbClr val="000000"/>
              </a:buClr>
              <a:buSzPts val="1000"/>
            </a:pPr>
            <a:r>
              <a:rPr lang="pl-PL" sz="1200">
                <a:solidFill>
                  <a:srgbClr val="3D3D3B"/>
                </a:solidFill>
                <a:latin typeface="Montserrat Medium"/>
              </a:rPr>
              <a:t>15.12.2023r</a:t>
            </a:r>
            <a:r>
              <a:rPr lang="pl-PL" sz="1200" dirty="0">
                <a:solidFill>
                  <a:srgbClr val="3D3D3B"/>
                </a:solidFill>
                <a:latin typeface="Montserrat Medium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707300" y="2225164"/>
            <a:ext cx="10494000" cy="232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3200" b="1" dirty="0">
              <a:solidFill>
                <a:srgbClr val="3D3D3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ctr">
              <a:lnSpc>
                <a:spcPct val="150000"/>
              </a:lnSpc>
            </a:pPr>
            <a:r>
              <a:rPr lang="pl-PL" sz="3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Unite</a:t>
            </a:r>
            <a:r>
              <a:rPr lang="pl-PL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pl-PL" sz="3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Seed</a:t>
            </a:r>
            <a:r>
              <a:rPr lang="pl-PL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Fund 2023</a:t>
            </a:r>
            <a:br>
              <a:rPr lang="pl-PL" sz="3200" b="1" dirty="0">
                <a:solidFill>
                  <a:srgbClr val="3D3D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200" b="1" dirty="0">
                <a:solidFill>
                  <a:srgbClr val="3D3D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Google Shape;49;p7"/>
          <p:cNvSpPr txBox="1"/>
          <p:nvPr/>
        </p:nvSpPr>
        <p:spPr>
          <a:xfrm>
            <a:off x="752338" y="5492864"/>
            <a:ext cx="3255000" cy="343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l-PL" sz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Sekcja Rozliczeń Projektów</a:t>
            </a:r>
            <a:endParaRPr sz="1200" dirty="0">
              <a:solidFill>
                <a:srgbClr val="3D3D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00" y="362626"/>
            <a:ext cx="3736963" cy="1307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2DEB8CA-B461-4BCA-AAF4-791CE5A4F876}"/>
              </a:ext>
            </a:extLst>
          </p:cNvPr>
          <p:cNvSpPr/>
          <p:nvPr/>
        </p:nvSpPr>
        <p:spPr>
          <a:xfrm>
            <a:off x="923449" y="1061632"/>
            <a:ext cx="9999018" cy="3594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Zupełnie nowy </a:t>
            </a: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sieci </a:t>
            </a:r>
            <a:r>
              <a:rPr lang="pl-PL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Unite</a:t>
            </a: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stymulujący i wspierający oddolne inicjatywy nauczycieli akademickich, badaczy i studentów związane ze wspólnymi działaniami.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 roku organizowany jeden nabór w zakresie obszarów </a:t>
            </a:r>
            <a:r>
              <a:rPr lang="pl-PL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Teaching&amp;Learning</a:t>
            </a: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oraz </a:t>
            </a:r>
            <a:r>
              <a:rPr lang="pl-PL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Research&amp;PhD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 dwa lata nabór w zakresie środków finansowych na Student 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Activities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2023 roku pierwszy nabór wniosków w obszarach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Teaching&amp;Learning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oraz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Research&amp;PhD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projektów z udziałem pracowników Politechniki Wrocławskiej zaakceptowanych w roku 2023.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Formuła finansowania projektów: 50% środki z sieci 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Unite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+ 50% środki własne uczelni członkowskiej.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Jedna umowa grantowa dla wszystkich projektów realizowanych na Politechnice Wrocławskiej, osobne projekty otwierane w poszczególnych Jednostkach Uczelni zatrudniających Wnioskodawców.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Zgoda JMR na zwolnienie projektów z naliczania kosztów pośrednich oraz na pokrycie wkładu własnego ze środków Rezerwy Rektora.</a:t>
            </a:r>
          </a:p>
        </p:txBody>
      </p:sp>
    </p:spTree>
    <p:extLst>
      <p:ext uri="{BB962C8B-B14F-4D97-AF65-F5344CB8AC3E}">
        <p14:creationId xmlns:p14="http://schemas.microsoft.com/office/powerpoint/2010/main" val="337567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736AA505-0C48-4260-BE26-DBECFF72B568}"/>
              </a:ext>
            </a:extLst>
          </p:cNvPr>
          <p:cNvSpPr/>
          <p:nvPr/>
        </p:nvSpPr>
        <p:spPr>
          <a:xfrm>
            <a:off x="321576" y="175281"/>
            <a:ext cx="577442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§1</a:t>
            </a:r>
          </a:p>
          <a:p>
            <a:pPr algn="just"/>
            <a:r>
              <a:rPr lang="pl-PL" sz="1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Subject</a:t>
            </a:r>
            <a:r>
              <a:rPr lang="pl-PL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Agreement</a:t>
            </a:r>
          </a:p>
          <a:p>
            <a:pPr algn="just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Agreement defines the principles of implementation, funding, as well as settlement of</a:t>
            </a:r>
            <a:r>
              <a:rPr lang="pl-PL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funds applicable to the Project.</a:t>
            </a:r>
          </a:p>
          <a:p>
            <a:pPr algn="just"/>
            <a:r>
              <a:rPr lang="pl-PL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§2</a:t>
            </a:r>
          </a:p>
          <a:p>
            <a:pPr algn="just"/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Allocated funds and Project duration</a:t>
            </a:r>
          </a:p>
          <a:p>
            <a:pPr algn="just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The Coordinator of the Unite! Alliance granted the Beneficiary funds for the</a:t>
            </a:r>
            <a:r>
              <a:rPr lang="pl-PL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implementation of the Project in the amount of EUR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27,528.75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(in words: twenty seven</a:t>
            </a:r>
            <a:r>
              <a:rPr lang="pl-PL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thousand five hundred twenty eight Euros and seventy five cents).</a:t>
            </a:r>
          </a:p>
          <a:p>
            <a:pPr algn="just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This grant is aimed to support the initiatives listed in the Annex (hereinafter referred to as</a:t>
            </a:r>
            <a:r>
              <a:rPr lang="pl-PL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“Initiatives”) and covers 50% of the requested fund to fulfil the tasks of these Initiatives.</a:t>
            </a:r>
          </a:p>
          <a:p>
            <a:pPr algn="just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By signing this Agreement, the Beneficiary commits to contributing further 50% of the</a:t>
            </a:r>
            <a:r>
              <a:rPr lang="pl-PL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requested amount and to provide the Applicants from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Politechnika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Wrocławska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</a:t>
            </a:r>
            <a:r>
              <a:rPr lang="pl-PL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100% of the requested funding for the implementation of the Initiatives.</a:t>
            </a:r>
          </a:p>
          <a:p>
            <a:pPr algn="just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The Project will be implemented over a period from 01.07.2023 to 31.12.2024.</a:t>
            </a:r>
          </a:p>
          <a:p>
            <a:pPr algn="just"/>
            <a:r>
              <a:rPr lang="pl-PL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§3</a:t>
            </a:r>
          </a:p>
          <a:p>
            <a:pPr algn="just"/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Terms and conditions for the performance of the Agreement</a:t>
            </a:r>
          </a:p>
          <a:p>
            <a:pPr algn="just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The Beneficiary undertakes to perform the Project based on:</a:t>
            </a:r>
          </a:p>
          <a:p>
            <a:pPr algn="just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the provisions of the Agreement;</a:t>
            </a:r>
          </a:p>
          <a:p>
            <a:pPr algn="just"/>
            <a:r>
              <a:rPr lang="pl-PL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the </a:t>
            </a:r>
            <a:r>
              <a:rPr lang="pl-PL" sz="1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Annex</a:t>
            </a:r>
            <a:r>
              <a:rPr lang="pl-PL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algn="just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the Announcement of the call;</a:t>
            </a:r>
          </a:p>
          <a:p>
            <a:pPr algn="just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 internal regulations in force for the Beneficiary provided that they are not contrary</a:t>
            </a:r>
          </a:p>
          <a:p>
            <a:pPr algn="just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As part of the implementation of the Agreement, the Coordinator of the Unite! Alliance</a:t>
            </a:r>
            <a:r>
              <a:rPr lang="pl-PL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undertakes in particular to transfer the granted funds to the Beneficiary’s bank account.</a:t>
            </a:r>
            <a:endParaRPr lang="pl-PL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200" b="1" dirty="0">
                <a:latin typeface="Calibri" panose="020F0502020204030204" pitchFamily="34" charset="0"/>
                <a:cs typeface="Calibri" panose="020F0502020204030204" pitchFamily="34" charset="0"/>
              </a:rPr>
              <a:t>§4</a:t>
            </a:r>
          </a:p>
          <a:p>
            <a:r>
              <a:rPr lang="pl-PL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Funding</a:t>
            </a:r>
            <a:r>
              <a:rPr lang="pl-PL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Principles</a:t>
            </a:r>
            <a:endParaRPr lang="pl-PL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1. The funds will be transferred by the Coordinator of the Unite! Alliance to the Beneficiary</a:t>
            </a:r>
            <a:r>
              <a:rPr lang="pl-PL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into the Beneficiary’s bank account denominated on euros, as indicated below:</a:t>
            </a:r>
          </a:p>
          <a:p>
            <a:r>
              <a:rPr lang="sv-SE" sz="1200" dirty="0">
                <a:latin typeface="Calibri" panose="020F0502020204030204" pitchFamily="34" charset="0"/>
                <a:cs typeface="Calibri" panose="020F0502020204030204" pitchFamily="34" charset="0"/>
              </a:rPr>
              <a:t>bank name: Santander Bank Polska SA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IBAN/account number: PL80 1090 2402 0000 0006 1000 0630.</a:t>
            </a:r>
            <a:endParaRPr lang="pl-PL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BFE8B07D-D4F6-4F76-9AF6-11104BA5EA76}"/>
              </a:ext>
            </a:extLst>
          </p:cNvPr>
          <p:cNvSpPr/>
          <p:nvPr/>
        </p:nvSpPr>
        <p:spPr>
          <a:xfrm>
            <a:off x="6171501" y="177103"/>
            <a:ext cx="564019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200" b="1" dirty="0">
                <a:latin typeface="Calibri" panose="020F0502020204030204" pitchFamily="34" charset="0"/>
                <a:cs typeface="Calibri" panose="020F0502020204030204" pitchFamily="34" charset="0"/>
              </a:rPr>
              <a:t>§5</a:t>
            </a:r>
          </a:p>
          <a:p>
            <a:pPr algn="just"/>
            <a:r>
              <a:rPr lang="pl-PL" sz="1200" b="1" dirty="0">
                <a:latin typeface="Calibri" panose="020F0502020204030204" pitchFamily="34" charset="0"/>
                <a:cs typeface="Calibri" panose="020F0502020204030204" pitchFamily="34" charset="0"/>
              </a:rPr>
              <a:t>Reporting</a:t>
            </a:r>
          </a:p>
          <a:p>
            <a:pPr algn="just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1. The grant follows the lump sum approach; no financial reporting is required.</a:t>
            </a:r>
          </a:p>
          <a:p>
            <a:pPr algn="just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2. The Beneficiaries of the seed fund have the duty to ensure that the work is carried out</a:t>
            </a:r>
            <a:r>
              <a:rPr lang="pl-PL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according to the application for the seed funding. As proof, a report is mandatory on the</a:t>
            </a:r>
            <a:r>
              <a:rPr lang="pl-PL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progress and result of the Project.</a:t>
            </a:r>
          </a:p>
          <a:p>
            <a:pPr algn="just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3. A written report to the Coordinator of the Unite! Alliance on the progress and results of the</a:t>
            </a:r>
            <a:r>
              <a:rPr lang="pl-PL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Initiative is due two months after the Initiative ends (28 February 2025 at latest). The</a:t>
            </a:r>
            <a:r>
              <a:rPr lang="pl-PL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Coordinating University for the Initiative is responsible for submitting the above-mentioned</a:t>
            </a:r>
            <a:r>
              <a:rPr lang="pl-PL" sz="1200" dirty="0">
                <a:latin typeface="Calibri" panose="020F0502020204030204" pitchFamily="34" charset="0"/>
                <a:cs typeface="Calibri" panose="020F0502020204030204" pitchFamily="34" charset="0"/>
              </a:rPr>
              <a:t> report.</a:t>
            </a:r>
          </a:p>
          <a:p>
            <a:pPr algn="just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4. Internal rules for implementing Initiatives will be the subject of separate arrangements</a:t>
            </a:r>
            <a:r>
              <a:rPr lang="pl-PL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between the Universities implementing the Initiative.</a:t>
            </a:r>
          </a:p>
          <a:p>
            <a:pPr algn="just"/>
            <a:r>
              <a:rPr lang="pl-PL" sz="1200" b="1" dirty="0">
                <a:latin typeface="Calibri" panose="020F0502020204030204" pitchFamily="34" charset="0"/>
                <a:cs typeface="Calibri" panose="020F0502020204030204" pitchFamily="34" charset="0"/>
              </a:rPr>
              <a:t>§6</a:t>
            </a:r>
          </a:p>
          <a:p>
            <a:pPr algn="just"/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Method and procedure for supervising the implementation of the Agreement</a:t>
            </a:r>
          </a:p>
          <a:p>
            <a:pPr algn="just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The Beneficiary is obliged to inform the Coordinator of the Unite! Alliance immediately of</a:t>
            </a:r>
            <a:r>
              <a:rPr lang="pl-PL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any problems or irregularities in the implementation of the Agreement which threaten or may</a:t>
            </a:r>
            <a:r>
              <a:rPr lang="pl-PL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threaten the correct implementation of the Agreement.</a:t>
            </a:r>
          </a:p>
          <a:p>
            <a:pPr algn="just"/>
            <a:r>
              <a:rPr lang="pl-PL" sz="1200" b="1" dirty="0">
                <a:latin typeface="Calibri" panose="020F0502020204030204" pitchFamily="34" charset="0"/>
                <a:cs typeface="Calibri" panose="020F0502020204030204" pitchFamily="34" charset="0"/>
              </a:rPr>
              <a:t>§7</a:t>
            </a:r>
          </a:p>
          <a:p>
            <a:pPr algn="just"/>
            <a:r>
              <a:rPr lang="pl-PL" sz="1200" b="1" dirty="0">
                <a:latin typeface="Calibri" panose="020F0502020204030204" pitchFamily="34" charset="0"/>
                <a:cs typeface="Calibri" panose="020F0502020204030204" pitchFamily="34" charset="0"/>
              </a:rPr>
              <a:t>Suspension of the </a:t>
            </a:r>
            <a:r>
              <a:rPr lang="pl-PL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Funding</a:t>
            </a:r>
            <a:endParaRPr lang="pl-PL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In case the Initiative cannot be carried out for whatever reason, the grant for this Initiative has</a:t>
            </a:r>
            <a:r>
              <a:rPr lang="pl-PL" sz="1200" dirty="0">
                <a:latin typeface="Calibri" panose="020F0502020204030204" pitchFamily="34" charset="0"/>
                <a:cs typeface="Calibri" panose="020F0502020204030204" pitchFamily="34" charset="0"/>
              </a:rPr>
              <a:t> to be </a:t>
            </a:r>
            <a:r>
              <a:rPr lang="pl-PL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paid</a:t>
            </a:r>
            <a:r>
              <a:rPr lang="pl-PL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back</a:t>
            </a:r>
            <a:r>
              <a:rPr lang="pl-PL" sz="1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29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5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556030E9-EA11-490A-A1F0-F5A64905FD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837" y="813732"/>
            <a:ext cx="1098232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012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707300" y="1554044"/>
            <a:ext cx="10894674" cy="3152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3200" b="1" dirty="0">
              <a:solidFill>
                <a:srgbClr val="3D3D3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algn="ctr">
              <a:lnSpc>
                <a:spcPct val="150000"/>
              </a:lnSpc>
            </a:pPr>
            <a:r>
              <a:rPr lang="pl-PL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ERASMUS+ Akcja 2 </a:t>
            </a:r>
            <a:br>
              <a:rPr lang="pl-PL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Partnerstwa Współpracy (KA220)</a:t>
            </a:r>
            <a:br>
              <a:rPr lang="pl-PL" sz="3200" b="1" dirty="0">
                <a:solidFill>
                  <a:srgbClr val="3D3D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200" b="1" dirty="0">
                <a:solidFill>
                  <a:srgbClr val="3D3D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Google Shape;49;p7"/>
          <p:cNvSpPr txBox="1"/>
          <p:nvPr/>
        </p:nvSpPr>
        <p:spPr>
          <a:xfrm>
            <a:off x="752338" y="5492864"/>
            <a:ext cx="3255000" cy="343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l-PL" sz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Sekcja Rozliczeń Projektów</a:t>
            </a:r>
            <a:endParaRPr sz="1200" dirty="0">
              <a:solidFill>
                <a:srgbClr val="3D3D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00" y="362626"/>
            <a:ext cx="3736963" cy="13074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3706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7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2DEB8CA-B461-4BCA-AAF4-791CE5A4F876}"/>
              </a:ext>
            </a:extLst>
          </p:cNvPr>
          <p:cNvSpPr/>
          <p:nvPr/>
        </p:nvSpPr>
        <p:spPr>
          <a:xfrm>
            <a:off x="923449" y="1061632"/>
            <a:ext cx="9999018" cy="4179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Głównym celem partnerstw współpracy jest umożliwienie organizacjom zwiększenia jakości i znaczenia ich działań, rozwinięcia i wzmocnienia sieci partnerów, zwiększenia zdolności do wspólnego działania na szczeblu ponadnarodowym, zwiększenia międzynarodowego charakteru ich działań – poprzez wymianę lub rozwój nowych praktyk i metod, jak również wymianę i omawianie pomysłów.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ramach tych partnerstw dąży się do wspierania opracowywania, przekazywania lub wdrażania innowacyjnych praktyk, a także do realizacji wspólnych inicjatyw promujących współpracę, wzajemne uczenie się i wymianę doświadczeń na szczeblu europejskim.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Partnerstwa współpracy są powiązane z priorytetami i ramami politycznymi każdego sektora objętego programem Erasmus+, zarówno na poziomie europejskim, jak i krajowym, i jednocześnie ma na celu tworzenie zachęt do współpracy międzysektorowej i horyzontalnej w zakresie obszarów tematycznych.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zależności od dziedziny projektu i typu wnioskodawcy partnerstwami współpracy zarządzają agencje narodowe albo Europejska Agencja Wykonawcza ds. Edukacji i Kultury (EACEA).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projekty KA220, w których uczestniczy Politechnika Wrocławska, uzyskały dofinansowanie w roku 2023 (agencje narodowe: niemiecka, chorwacka oraz włoska).</a:t>
            </a:r>
          </a:p>
        </p:txBody>
      </p:sp>
    </p:spTree>
    <p:extLst>
      <p:ext uri="{BB962C8B-B14F-4D97-AF65-F5344CB8AC3E}">
        <p14:creationId xmlns:p14="http://schemas.microsoft.com/office/powerpoint/2010/main" val="1177601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8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E77585B6-9656-4FE5-ADC9-AF7FDB088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409865"/>
              </p:ext>
            </p:extLst>
          </p:nvPr>
        </p:nvGraphicFramePr>
        <p:xfrm>
          <a:off x="609601" y="1872038"/>
          <a:ext cx="10979148" cy="2729820"/>
        </p:xfrm>
        <a:graphic>
          <a:graphicData uri="http://schemas.openxmlformats.org/drawingml/2006/table">
            <a:tbl>
              <a:tblPr/>
              <a:tblGrid>
                <a:gridCol w="215394">
                  <a:extLst>
                    <a:ext uri="{9D8B030D-6E8A-4147-A177-3AD203B41FA5}">
                      <a16:colId xmlns:a16="http://schemas.microsoft.com/office/drawing/2014/main" val="1297709272"/>
                    </a:ext>
                  </a:extLst>
                </a:gridCol>
                <a:gridCol w="2489006">
                  <a:extLst>
                    <a:ext uri="{9D8B030D-6E8A-4147-A177-3AD203B41FA5}">
                      <a16:colId xmlns:a16="http://schemas.microsoft.com/office/drawing/2014/main" val="2150209557"/>
                    </a:ext>
                  </a:extLst>
                </a:gridCol>
                <a:gridCol w="1678284">
                  <a:extLst>
                    <a:ext uri="{9D8B030D-6E8A-4147-A177-3AD203B41FA5}">
                      <a16:colId xmlns:a16="http://schemas.microsoft.com/office/drawing/2014/main" val="3221383567"/>
                    </a:ext>
                  </a:extLst>
                </a:gridCol>
                <a:gridCol w="1639394">
                  <a:extLst>
                    <a:ext uri="{9D8B030D-6E8A-4147-A177-3AD203B41FA5}">
                      <a16:colId xmlns:a16="http://schemas.microsoft.com/office/drawing/2014/main" val="3888614060"/>
                    </a:ext>
                  </a:extLst>
                </a:gridCol>
                <a:gridCol w="1256469">
                  <a:extLst>
                    <a:ext uri="{9D8B030D-6E8A-4147-A177-3AD203B41FA5}">
                      <a16:colId xmlns:a16="http://schemas.microsoft.com/office/drawing/2014/main" val="3205076636"/>
                    </a:ext>
                  </a:extLst>
                </a:gridCol>
                <a:gridCol w="813713">
                  <a:extLst>
                    <a:ext uri="{9D8B030D-6E8A-4147-A177-3AD203B41FA5}">
                      <a16:colId xmlns:a16="http://schemas.microsoft.com/office/drawing/2014/main" val="2218702448"/>
                    </a:ext>
                  </a:extLst>
                </a:gridCol>
                <a:gridCol w="1088940">
                  <a:extLst>
                    <a:ext uri="{9D8B030D-6E8A-4147-A177-3AD203B41FA5}">
                      <a16:colId xmlns:a16="http://schemas.microsoft.com/office/drawing/2014/main" val="3699549187"/>
                    </a:ext>
                  </a:extLst>
                </a:gridCol>
                <a:gridCol w="924402">
                  <a:extLst>
                    <a:ext uri="{9D8B030D-6E8A-4147-A177-3AD203B41FA5}">
                      <a16:colId xmlns:a16="http://schemas.microsoft.com/office/drawing/2014/main" val="1897903826"/>
                    </a:ext>
                  </a:extLst>
                </a:gridCol>
                <a:gridCol w="873546">
                  <a:extLst>
                    <a:ext uri="{9D8B030D-6E8A-4147-A177-3AD203B41FA5}">
                      <a16:colId xmlns:a16="http://schemas.microsoft.com/office/drawing/2014/main" val="2654142041"/>
                    </a:ext>
                  </a:extLst>
                </a:gridCol>
              </a:tblGrid>
              <a:tr h="68245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Lp.</a:t>
                      </a:r>
                    </a:p>
                  </a:txBody>
                  <a:tcPr marL="8980" marR="8980" marT="8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Tytuł projektu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Nazwa agencji krajowej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Instytucja Koordynująca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Kierownik Projektu PWr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Jednostka PWr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Okres realizacji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Wartość projektu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Wartość dla PWr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479991"/>
                  </a:ext>
                </a:extLst>
              </a:tr>
              <a:tr h="682455"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980" marR="8980" marT="8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STEM </a:t>
                      </a:r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skills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for </a:t>
                      </a:r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Humanities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(STEM4Humanities)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Agenzia Nazionale Erasmus+ INDIRE (Włochy)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Universita Degli Studi di Macerata (Włochy)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Yash Chawla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W-8N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01.11.2023-31.10.2025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250 000 EUR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29 750 EUR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644603"/>
                  </a:ext>
                </a:extLst>
              </a:tr>
              <a:tr h="682455"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980" marR="8980" marT="8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Teaching of Advanced Technology through Digital Additive Manufacturing, 3D printing and μ-printing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(TADAM3D-</a:t>
                      </a:r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μ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Deutscher Akademischer Austauschdienst e.V. (Niemcy)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Technische Universität Dresden (Niemcy)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Sergiusz Patela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W-12N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01.11.2023-31.10.2026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400 000 EUR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128 052 EUR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775894"/>
                  </a:ext>
                </a:extLst>
              </a:tr>
              <a:tr h="682455"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980" marR="8980" marT="8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Intelligent Methods for Structures, Elements and Materials (IM4StEM)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Agencija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za </a:t>
                      </a:r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mobilnost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 </a:t>
                      </a:r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programe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Europske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unije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javna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ustanova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(Chorwacja)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Sveučilište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Josipa </a:t>
                      </a:r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Jurja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Strossmayera u Osijeku </a:t>
                      </a:r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Ustanova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(Chorwacja)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Sławomir Czarnecki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W-2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01.09.2023-31.08.2026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400 000 EUR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32 050 EUR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712398"/>
                  </a:ext>
                </a:extLst>
              </a:tr>
            </a:tbl>
          </a:graphicData>
        </a:graphic>
      </p:graphicFrame>
      <p:sp>
        <p:nvSpPr>
          <p:cNvPr id="8" name="Google Shape;119;p10">
            <a:extLst>
              <a:ext uri="{FF2B5EF4-FFF2-40B4-BE49-F238E27FC236}">
                <a16:creationId xmlns:a16="http://schemas.microsoft.com/office/drawing/2014/main" id="{FA15803C-49AC-4166-AEF2-2551F85320AA}"/>
              </a:ext>
            </a:extLst>
          </p:cNvPr>
          <p:cNvSpPr txBox="1"/>
          <p:nvPr/>
        </p:nvSpPr>
        <p:spPr>
          <a:xfrm>
            <a:off x="894302" y="452375"/>
            <a:ext cx="10023789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dirty="0"/>
              <a:t>PROJEKTY KA220 Z UDZIAŁEM </a:t>
            </a:r>
            <a:r>
              <a:rPr lang="pl-PL" dirty="0" err="1"/>
              <a:t>PWr</a:t>
            </a:r>
            <a:r>
              <a:rPr lang="pl-PL" dirty="0"/>
              <a:t> W ROKU 2023</a:t>
            </a:r>
          </a:p>
        </p:txBody>
      </p:sp>
    </p:spTree>
    <p:extLst>
      <p:ext uri="{BB962C8B-B14F-4D97-AF65-F5344CB8AC3E}">
        <p14:creationId xmlns:p14="http://schemas.microsoft.com/office/powerpoint/2010/main" val="856030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/>
          <p:nvPr/>
        </p:nvSpPr>
        <p:spPr>
          <a:xfrm>
            <a:off x="752338" y="5492864"/>
            <a:ext cx="3255000" cy="343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l-PL" sz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Sekcja Rozliczeń Projektów</a:t>
            </a:r>
            <a:endParaRPr sz="1200" dirty="0">
              <a:solidFill>
                <a:srgbClr val="3D3D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00" y="362626"/>
            <a:ext cx="3736963" cy="130742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314C8FA7-E945-497C-9174-0EDC59515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32" y="2645636"/>
            <a:ext cx="10477850" cy="1354217"/>
          </a:xfrm>
        </p:spPr>
        <p:txBody>
          <a:bodyPr/>
          <a:lstStyle/>
          <a:p>
            <a:pPr algn="ctr"/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PROJEKTY POMOCNICZE</a:t>
            </a:r>
            <a:b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 projektów ryczałtowych</a:t>
            </a:r>
            <a:endParaRPr lang="pl-PL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39D6CF2-AFBD-4756-856C-32ABA8C56CBA}"/>
              </a:ext>
            </a:extLst>
          </p:cNvPr>
          <p:cNvSpPr txBox="1"/>
          <p:nvPr/>
        </p:nvSpPr>
        <p:spPr>
          <a:xfrm>
            <a:off x="10058401" y="5559049"/>
            <a:ext cx="2085937" cy="525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algn="ctr">
              <a:spcBef>
                <a:spcPts val="530"/>
              </a:spcBef>
              <a:buClr>
                <a:srgbClr val="000000"/>
              </a:buClr>
              <a:buSzPts val="1000"/>
            </a:pPr>
            <a:r>
              <a:rPr lang="pl-PL" sz="1200" dirty="0">
                <a:solidFill>
                  <a:srgbClr val="3D3D3B"/>
                </a:solidFill>
                <a:latin typeface="Montserrat Medium"/>
              </a:rPr>
              <a:t>Urszula Pawlak</a:t>
            </a:r>
          </a:p>
          <a:p>
            <a:pPr marL="12700" algn="ctr">
              <a:spcBef>
                <a:spcPts val="530"/>
              </a:spcBef>
              <a:buClr>
                <a:srgbClr val="000000"/>
              </a:buClr>
              <a:buSzPts val="1000"/>
            </a:pPr>
            <a:r>
              <a:rPr lang="pl-PL" sz="1200" dirty="0">
                <a:solidFill>
                  <a:srgbClr val="3D3D3B"/>
                </a:solidFill>
                <a:latin typeface="Montserrat Medium"/>
              </a:rPr>
              <a:t>14.12.2023r.</a:t>
            </a:r>
          </a:p>
        </p:txBody>
      </p:sp>
    </p:spTree>
    <p:extLst>
      <p:ext uri="{BB962C8B-B14F-4D97-AF65-F5344CB8AC3E}">
        <p14:creationId xmlns:p14="http://schemas.microsoft.com/office/powerpoint/2010/main" val="3273972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10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2DEB8CA-B461-4BCA-AAF4-791CE5A4F876}"/>
              </a:ext>
            </a:extLst>
          </p:cNvPr>
          <p:cNvSpPr/>
          <p:nvPr/>
        </p:nvSpPr>
        <p:spPr>
          <a:xfrm>
            <a:off x="923449" y="1061632"/>
            <a:ext cx="9999018" cy="4603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systemie TETA zostały utworzone nowe wzorce projektów tzw. pomocniczych do ryczałtów - </a:t>
            </a: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grupa 99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Dla projektów 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Unite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Seed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Fund są to wzorce </a:t>
            </a: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99UN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Teaching&amp;Learning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oraz </a:t>
            </a: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99UB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Research&amp;PhD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dla projektów ERASMUS+ Akcja 2 (w tym KA220) wzorzec </a:t>
            </a: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9904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Każdemu z projektów ryczałtowych (projekt główny) odpowiada projekt pomocniczy, w którym księgowane są koszty rzeczywiste (wskazujemy projekt pomocniczy w DSO, na fakturach, na delegacjach itd. jako źródło finansowania kosztu, zamiast projektu głównego).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miarę postępu prac merytorycznych w projekcie koszty zaksięgowane w projekcie pomocniczym są odnoszone na projekt główny w postaci ryczałtu. W tym celu należy złożyć w Kwesturze pismo z prośbą o zaksięgowanie ryczałtu w projekcie głównym, z jednoczesnym pomniejszeniem wartości kosztów zaksięgowanych w projekcie pomocniczym. Częstotliwość składania pism zależy od decyzji Jednostki realizującej projekt.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wniosku o otwarcie projektu ryczałtowego dołączane są dwie kalkulacje: dla projektu głównego oraz dla projektu pomocniczego. Kalkulacja dla projektu głównego zawiera drzewko zadań odzwierciedlające specyfikę projektu i sposób raportowania oraz jeden koszt BI: pozostałe koszty rodzajowe (o ile nie jest to projekt mieszany, w którym występują jednocześnie koszty rzeczywiste i ryczałty). Kalkulacja dla projektu pomocniczego nie zawiera drzewka zadań – wystarczy jedno zadanie, natomiast koszty BI winny odzwierciedlać wszystkie planowane do poniesienia koszty rzeczywiste.</a:t>
            </a:r>
          </a:p>
        </p:txBody>
      </p:sp>
    </p:spTree>
    <p:extLst>
      <p:ext uri="{BB962C8B-B14F-4D97-AF65-F5344CB8AC3E}">
        <p14:creationId xmlns:p14="http://schemas.microsoft.com/office/powerpoint/2010/main" val="3893549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11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72DEB8CA-B461-4BCA-AAF4-791CE5A4F876}"/>
              </a:ext>
            </a:extLst>
          </p:cNvPr>
          <p:cNvSpPr/>
          <p:nvPr/>
        </p:nvSpPr>
        <p:spPr>
          <a:xfrm>
            <a:off x="923449" y="1061632"/>
            <a:ext cx="9999018" cy="2027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Rodzaj działalności, sposób rozliczenia VAT w projekcie głównym i pomocniczym są takie same. Źródła finansowania: w projekcie głównym są to źródła zgodne z umową o dofinansowanie, w projekcie pomocniczym są to środki własne. Konta bankowe: dla projektu głównego rachunek, na który wpływa zaliczka, dla projektu pomocniczego konto główne 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PWr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 wypłaty wynagrodzeń (jeśli dotyczy) oraz konto podstawowe </a:t>
            </a:r>
            <a:r>
              <a:rPr lang="pl-PL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PWr</a:t>
            </a: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tytule projektu pomocniczego należy wpisać, dla łatwiejszego wyszukiwania, numer projektu głównego. Oprócz tej identyfikacji powiązań pomiędzy projektami należy uzupełnić pole "Projekty powiązane" w zakładce Dane podstawowe: dla projektu głównego wskazać projekt pomocniczy, dla projektu pomocniczego projekt główny.</a:t>
            </a:r>
          </a:p>
        </p:txBody>
      </p:sp>
    </p:spTree>
    <p:extLst>
      <p:ext uri="{BB962C8B-B14F-4D97-AF65-F5344CB8AC3E}">
        <p14:creationId xmlns:p14="http://schemas.microsoft.com/office/powerpoint/2010/main" val="1922244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12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0"/>
          <p:cNvSpPr txBox="1"/>
          <p:nvPr/>
        </p:nvSpPr>
        <p:spPr>
          <a:xfrm>
            <a:off x="894302" y="1595436"/>
            <a:ext cx="10023789" cy="398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Wpływ środków na rachunek bankowy w walucie obcej (dotacja) jest wyceniany </a:t>
            </a:r>
            <a:r>
              <a:rPr lang="pl-PL" b="1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wg średniego kursu NBP </a:t>
            </a:r>
            <a:r>
              <a:rPr lang="pl-PL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z dnia poprzedzającego dzień uznania rachunku</a:t>
            </a:r>
            <a:r>
              <a:rPr lang="pl-PL" b="1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.</a:t>
            </a:r>
          </a:p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Budżet projektu, którego wartość w umowie wyrażona jest w walucie obcej, jest wprowadzany do systemu TETA </a:t>
            </a:r>
            <a:r>
              <a:rPr lang="pl-PL" b="1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 walucie PLN, wg średniego kursu NBP z dnia sporządzenia kalkulacji.</a:t>
            </a:r>
          </a:p>
          <a:p>
            <a:pPr marL="285750" indent="-28575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Aktualizacja kursu przyjętego do przeliczenia wartości budżetu projektu na walutę PLN, będzie mogła nastąpić </a:t>
            </a:r>
            <a:r>
              <a:rPr lang="pl-PL" b="1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na umotywowany wniosek kierownika projektu, </a:t>
            </a:r>
            <a:r>
              <a:rPr lang="pl-PL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 celu pełnego wykorzystania środków        w walucie obcej w końcowej fazie projektu.</a:t>
            </a:r>
          </a:p>
          <a:p>
            <a:pPr marL="285750" lvl="0" indent="-28575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 przypadku projektów </a:t>
            </a:r>
            <a:r>
              <a:rPr lang="pl-PL" dirty="0" err="1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Unite</a:t>
            </a:r>
            <a:r>
              <a:rPr lang="pl-PL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! </a:t>
            </a:r>
            <a:r>
              <a:rPr lang="pl-PL" dirty="0" err="1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Seed</a:t>
            </a:r>
            <a:r>
              <a:rPr lang="pl-PL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 Fund do sporządzenia kalkulacji prosimy o zastosowanie </a:t>
            </a:r>
            <a:r>
              <a:rPr lang="pl-PL" b="1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średniego kursu NBP z dnia 20.11.2023r.</a:t>
            </a:r>
            <a:r>
              <a:rPr lang="pl-PL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, według którego został wyceniony wpływ dotacji z </a:t>
            </a:r>
            <a:r>
              <a:rPr lang="pl-PL" dirty="0" err="1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Technische</a:t>
            </a:r>
            <a:r>
              <a:rPr lang="pl-PL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 </a:t>
            </a:r>
            <a:r>
              <a:rPr lang="pl-PL" dirty="0" err="1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Universität</a:t>
            </a:r>
            <a:r>
              <a:rPr lang="pl-PL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 Darmstadt.</a:t>
            </a:r>
          </a:p>
        </p:txBody>
      </p:sp>
      <p:sp>
        <p:nvSpPr>
          <p:cNvPr id="12" name="Google Shape;119;p10">
            <a:extLst>
              <a:ext uri="{FF2B5EF4-FFF2-40B4-BE49-F238E27FC236}">
                <a16:creationId xmlns:a16="http://schemas.microsoft.com/office/drawing/2014/main" id="{3C88E931-58DD-4201-ACA5-9B543A1544C0}"/>
              </a:ext>
            </a:extLst>
          </p:cNvPr>
          <p:cNvSpPr txBox="1"/>
          <p:nvPr/>
        </p:nvSpPr>
        <p:spPr>
          <a:xfrm>
            <a:off x="894302" y="452375"/>
            <a:ext cx="10023789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dirty="0"/>
              <a:t>BUDŻET PROJEKTU W WALUCIE OBCEJ</a:t>
            </a:r>
          </a:p>
        </p:txBody>
      </p:sp>
    </p:spTree>
    <p:extLst>
      <p:ext uri="{BB962C8B-B14F-4D97-AF65-F5344CB8AC3E}">
        <p14:creationId xmlns:p14="http://schemas.microsoft.com/office/powerpoint/2010/main" val="3113767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/>
          <p:nvPr/>
        </p:nvSpPr>
        <p:spPr>
          <a:xfrm>
            <a:off x="752338" y="5492864"/>
            <a:ext cx="3255000" cy="343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l-PL" sz="1200" dirty="0">
                <a:solidFill>
                  <a:srgbClr val="3D3D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Sekcja Rozliczeń Projektów</a:t>
            </a:r>
            <a:endParaRPr sz="1200" dirty="0">
              <a:solidFill>
                <a:srgbClr val="3D3D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00" y="362626"/>
            <a:ext cx="3736963" cy="130742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314C8FA7-E945-497C-9174-0EDC59515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32" y="2159074"/>
            <a:ext cx="10477850" cy="2708434"/>
          </a:xfrm>
        </p:spPr>
        <p:txBody>
          <a:bodyPr/>
          <a:lstStyle/>
          <a:p>
            <a:pPr algn="ctr"/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OTWARCIE PROJEKTÓW</a:t>
            </a:r>
            <a:b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Unite</a:t>
            </a:r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pl-PL" sz="4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Seed</a:t>
            </a:r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Fund 2023</a:t>
            </a:r>
            <a:b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ERASMUS+ KA220 (2023)</a:t>
            </a:r>
            <a:b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„w pigułce”</a:t>
            </a:r>
            <a:endParaRPr lang="pl-PL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39D6CF2-AFBD-4756-856C-32ABA8C56CBA}"/>
              </a:ext>
            </a:extLst>
          </p:cNvPr>
          <p:cNvSpPr txBox="1"/>
          <p:nvPr/>
        </p:nvSpPr>
        <p:spPr>
          <a:xfrm>
            <a:off x="10058401" y="5559049"/>
            <a:ext cx="2085937" cy="525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algn="ctr">
              <a:spcBef>
                <a:spcPts val="530"/>
              </a:spcBef>
              <a:buClr>
                <a:srgbClr val="000000"/>
              </a:buClr>
              <a:buSzPts val="1000"/>
            </a:pPr>
            <a:r>
              <a:rPr lang="pl-PL" sz="1200" dirty="0">
                <a:solidFill>
                  <a:srgbClr val="3D3D3B"/>
                </a:solidFill>
                <a:latin typeface="Montserrat Medium"/>
              </a:rPr>
              <a:t>Urszula Pawlak</a:t>
            </a:r>
          </a:p>
          <a:p>
            <a:pPr marL="12700" algn="ctr">
              <a:spcBef>
                <a:spcPts val="530"/>
              </a:spcBef>
              <a:buClr>
                <a:srgbClr val="000000"/>
              </a:buClr>
              <a:buSzPts val="1000"/>
            </a:pPr>
            <a:r>
              <a:rPr lang="pl-PL" sz="1200" dirty="0">
                <a:solidFill>
                  <a:srgbClr val="3D3D3B"/>
                </a:solidFill>
                <a:latin typeface="Montserrat Medium"/>
              </a:rPr>
              <a:t>14.12.2023r.</a:t>
            </a:r>
          </a:p>
        </p:txBody>
      </p:sp>
    </p:spTree>
    <p:extLst>
      <p:ext uri="{BB962C8B-B14F-4D97-AF65-F5344CB8AC3E}">
        <p14:creationId xmlns:p14="http://schemas.microsoft.com/office/powerpoint/2010/main" val="1953324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14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0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FBBB64A-2C9F-4D87-B0C9-054C667D3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700667"/>
              </p:ext>
            </p:extLst>
          </p:nvPr>
        </p:nvGraphicFramePr>
        <p:xfrm>
          <a:off x="2445241" y="478172"/>
          <a:ext cx="7565316" cy="5583826"/>
        </p:xfrm>
        <a:graphic>
          <a:graphicData uri="http://schemas.openxmlformats.org/drawingml/2006/table">
            <a:tbl>
              <a:tblPr/>
              <a:tblGrid>
                <a:gridCol w="2521772">
                  <a:extLst>
                    <a:ext uri="{9D8B030D-6E8A-4147-A177-3AD203B41FA5}">
                      <a16:colId xmlns:a16="http://schemas.microsoft.com/office/drawing/2014/main" val="1520830004"/>
                    </a:ext>
                  </a:extLst>
                </a:gridCol>
                <a:gridCol w="1260886">
                  <a:extLst>
                    <a:ext uri="{9D8B030D-6E8A-4147-A177-3AD203B41FA5}">
                      <a16:colId xmlns:a16="http://schemas.microsoft.com/office/drawing/2014/main" val="89282351"/>
                    </a:ext>
                  </a:extLst>
                </a:gridCol>
                <a:gridCol w="1260886">
                  <a:extLst>
                    <a:ext uri="{9D8B030D-6E8A-4147-A177-3AD203B41FA5}">
                      <a16:colId xmlns:a16="http://schemas.microsoft.com/office/drawing/2014/main" val="2321713166"/>
                    </a:ext>
                  </a:extLst>
                </a:gridCol>
                <a:gridCol w="2521772">
                  <a:extLst>
                    <a:ext uri="{9D8B030D-6E8A-4147-A177-3AD203B41FA5}">
                      <a16:colId xmlns:a16="http://schemas.microsoft.com/office/drawing/2014/main" val="439208359"/>
                    </a:ext>
                  </a:extLst>
                </a:gridCol>
              </a:tblGrid>
              <a:tr h="2424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! </a:t>
                      </a:r>
                      <a:r>
                        <a:rPr lang="pl-PL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Seed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Fund 2023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ERASMUS+ KA220</a:t>
                      </a:r>
                      <a:b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713193"/>
                  </a:ext>
                </a:extLst>
              </a:tr>
              <a:tr h="24242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Teaching&amp;Learnig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Research&amp;PhD</a:t>
                      </a:r>
                    </a:p>
                  </a:txBody>
                  <a:tcPr marL="6550" marR="6550" marT="6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323233"/>
                  </a:ext>
                </a:extLst>
              </a:tr>
              <a:tr h="242424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Wzorce projektowe (projekt główny)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13UN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13UB</a:t>
                      </a:r>
                    </a:p>
                  </a:txBody>
                  <a:tcPr marL="6550" marR="6550" marT="6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1204*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400953"/>
                  </a:ext>
                </a:extLst>
              </a:tr>
              <a:tr h="242424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Wzorce projektowe (projekt pomocniczy)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99UN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99UB</a:t>
                      </a:r>
                    </a:p>
                  </a:txBody>
                  <a:tcPr marL="6550" marR="6550" marT="6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9904*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612294"/>
                  </a:ext>
                </a:extLst>
              </a:tr>
              <a:tr h="242424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Działalność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501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506</a:t>
                      </a:r>
                    </a:p>
                  </a:txBody>
                  <a:tcPr marL="6550" marR="6550" marT="6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501*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628866"/>
                  </a:ext>
                </a:extLst>
              </a:tr>
              <a:tr h="242424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Sposób rozliczania VAT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zgodnie z oświadczeniem wydanym przez Kwesturę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180569"/>
                  </a:ext>
                </a:extLst>
              </a:tr>
              <a:tr h="242424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Klient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Technische Universität Darmstadt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Komisja Europejska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33783"/>
                  </a:ext>
                </a:extLst>
              </a:tr>
              <a:tr h="484846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Źródło finansowania/ Instytucja Finansująca</a:t>
                      </a:r>
                      <a:b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dla projektu głównego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73 - Rezerwa Rektora/ Politechnika Wrocławska</a:t>
                      </a:r>
                      <a:b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29 - Środki zagraniczne/ Technische Universität Darmstadt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14 - dotacja UE/ Komisja Europejska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35472"/>
                  </a:ext>
                </a:extLst>
              </a:tr>
              <a:tr h="3232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Źródło finansowania/ Instytucja Finansująca</a:t>
                      </a:r>
                      <a:b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dla projektu pomocniczego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80 - środki własne/ Politechnika Wrocławska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59320"/>
                  </a:ext>
                </a:extLst>
              </a:tr>
              <a:tr h="3232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Kurs EUR do kalkulacji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4,3680 PLN</a:t>
                      </a:r>
                      <a:b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(kurs średni NBP z 20.11.2023r.)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kurs średni NBP</a:t>
                      </a:r>
                      <a:b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 dnia sporządzenia kalkulacji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192149"/>
                  </a:ext>
                </a:extLst>
              </a:tr>
              <a:tr h="242424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decyzji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07.11.2023r. (data podpisania umowy z </a:t>
                      </a:r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TUDa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podpisania umowy grantowej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172769"/>
                  </a:ext>
                </a:extLst>
              </a:tr>
              <a:tr h="242424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Nr decyzji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U/0180/424/2023 (nr CRU umowy z </a:t>
                      </a:r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TUDa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nr umowy grantowej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306412"/>
                  </a:ext>
                </a:extLst>
              </a:tr>
              <a:tr h="242424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umowy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07.11.2023r.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podpisania umowy grantowej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669254"/>
                  </a:ext>
                </a:extLst>
              </a:tr>
              <a:tr h="242424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Nr umowy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U/0180/424/2023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nr umowy grantowej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834483"/>
                  </a:ext>
                </a:extLst>
              </a:tr>
              <a:tr h="331312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Daty rozpoczęcia i zakończenia realizacji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zgodnie z datami wskazanymi w budżecie projektu (załącznik do wniosku o dofinansowanie)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zgodnie z zapisami umowy grantowej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65929"/>
                  </a:ext>
                </a:extLst>
              </a:tr>
              <a:tr h="646463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Drzewko zadań w projekcie głównym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A+B Koszty ogółem</a:t>
                      </a:r>
                      <a:b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Koszty kwalifikowane</a:t>
                      </a:r>
                      <a:b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A.1 Unite! Seed Fund 2023</a:t>
                      </a:r>
                      <a:b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 Koszty niekwalifikowane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A+B Koszty ogółem</a:t>
                      </a:r>
                      <a:b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Koszty kwalifikowane</a:t>
                      </a:r>
                      <a:b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A.1…n [dostosowane do potrzeb raportowania]</a:t>
                      </a:r>
                      <a:b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 Koszty niekwalifikowane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495752"/>
                  </a:ext>
                </a:extLst>
              </a:tr>
              <a:tr h="242424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Drzewko zadań w projekcie pomocniczym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wystarczy jedno zadanie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385627"/>
                  </a:ext>
                </a:extLst>
              </a:tr>
              <a:tr h="242424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Konto bankowe dla projektu głównego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80 1090 2402 0000 0006 1000 0630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konto, na które wpłynie dotacja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004695"/>
                  </a:ext>
                </a:extLst>
              </a:tr>
              <a:tr h="323231"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Konto bankowe dla projektu pomocniczego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 1090 2402 0000 0006 1014 4792 (wypłata wynagrodzeń)</a:t>
                      </a:r>
                      <a:b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1090 2402 0000 0006 1000 0434 (pozostałe koszty)</a:t>
                      </a:r>
                    </a:p>
                  </a:txBody>
                  <a:tcPr marL="6550" marR="6550" marT="6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025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189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3409" y="-21644"/>
            <a:ext cx="12258818" cy="690128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3"/>
          <p:cNvSpPr txBox="1"/>
          <p:nvPr/>
        </p:nvSpPr>
        <p:spPr>
          <a:xfrm>
            <a:off x="7334250" y="2475350"/>
            <a:ext cx="4695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Dziękujemy za uwagę</a:t>
            </a:r>
            <a:endParaRPr sz="2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SRP_szablon" id="{A08EA9AE-6F4A-47F0-927A-85CFA6F14878}" vid="{8B5AAEA9-66DE-485F-99BA-9160606F6F1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1102</TotalTime>
  <Words>2148</Words>
  <Application>Microsoft Office PowerPoint</Application>
  <PresentationFormat>Panoramiczny</PresentationFormat>
  <Paragraphs>204</Paragraphs>
  <Slides>15</Slides>
  <Notes>15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3" baseType="lpstr">
      <vt:lpstr>Montserrat Medium</vt:lpstr>
      <vt:lpstr>Times New Roman</vt:lpstr>
      <vt:lpstr>Lato</vt:lpstr>
      <vt:lpstr>Wingdings</vt:lpstr>
      <vt:lpstr>Arial</vt:lpstr>
      <vt:lpstr>Calibri</vt:lpstr>
      <vt:lpstr>Montserrat</vt:lpstr>
      <vt:lpstr>Office Theme</vt:lpstr>
      <vt:lpstr>PROCES OTWIERANIA  PROJEKTÓW RYCZAŁTOWYCH Unite! Seed Fund 2023 ERASMUS+ Akcja 2 Partnerstwa Współpracy (KA220)</vt:lpstr>
      <vt:lpstr> Unite! Seed Fund 2023   </vt:lpstr>
      <vt:lpstr>Prezentacja programu PowerPoint</vt:lpstr>
      <vt:lpstr>Prezentacja programu PowerPoint</vt:lpstr>
      <vt:lpstr>Prezentacja programu PowerPoint</vt:lpstr>
      <vt:lpstr> ERASMUS+ Akcja 2  Partnerstwa Współpracy (KA220)   </vt:lpstr>
      <vt:lpstr>Prezentacja programu PowerPoint</vt:lpstr>
      <vt:lpstr>Prezentacja programu PowerPoint</vt:lpstr>
      <vt:lpstr>PROJEKTY POMOCNICZE do projektów ryczałtowych</vt:lpstr>
      <vt:lpstr>Prezentacja programu PowerPoint</vt:lpstr>
      <vt:lpstr>Prezentacja programu PowerPoint</vt:lpstr>
      <vt:lpstr>Prezentacja programu PowerPoint</vt:lpstr>
      <vt:lpstr>OTWARCIE PROJEKTÓW Unite! Seed Fund 2023 ERASMUS+ KA220 (2023) „w pigułce”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całej prezentacji</dc:title>
  <dc:creator>ewa.sowinska-luc@pwr.edu.pl</dc:creator>
  <cp:lastModifiedBy>urszula.pawlak@pwr.edu.pl</cp:lastModifiedBy>
  <cp:revision>164</cp:revision>
  <cp:lastPrinted>2023-10-02T06:21:59Z</cp:lastPrinted>
  <dcterms:created xsi:type="dcterms:W3CDTF">2023-09-29T07:12:08Z</dcterms:created>
  <dcterms:modified xsi:type="dcterms:W3CDTF">2023-12-15T08:22:50Z</dcterms:modified>
</cp:coreProperties>
</file>