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</p:sldMasterIdLst>
  <p:notesMasterIdLst>
    <p:notesMasterId r:id="rId11"/>
  </p:notesMasterIdLst>
  <p:sldIdLst>
    <p:sldId id="455" r:id="rId2"/>
    <p:sldId id="309" r:id="rId3"/>
    <p:sldId id="310" r:id="rId4"/>
    <p:sldId id="305" r:id="rId5"/>
    <p:sldId id="457" r:id="rId6"/>
    <p:sldId id="321" r:id="rId7"/>
    <p:sldId id="317" r:id="rId8"/>
    <p:sldId id="308" r:id="rId9"/>
    <p:sldId id="322" r:id="rId10"/>
  </p:sldIdLst>
  <p:sldSz cx="12192000" cy="6858000"/>
  <p:notesSz cx="12192000" cy="6858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ato" panose="020B0604020202020204" charset="0"/>
      <p:regular r:id="rId16"/>
      <p:bold r:id="rId17"/>
      <p:italic r:id="rId18"/>
      <p:boldItalic r:id="rId19"/>
    </p:embeddedFont>
    <p:embeddedFont>
      <p:font typeface="Montserrat" panose="020B0604020202020204" charset="-18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0" y="96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2045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816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9952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0250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441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959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7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7" Type="http://schemas.openxmlformats.org/officeDocument/2006/relationships/hyperlink" Target="https://osf.opi.org.pl/baza-wiedzy/wskazowki-oraz-instrukcja-wypelniania-wniosku-o-rozwiazanie-umowy-w-ramach-programu-doktorat-wdrozeniow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sf.opi.org.pl/baza-wiedzy/wskazowki-oraz-instrukcja-wypelniania-wniosku-o-zmiane-aneks-do-umowy-zawartej-w-ramach-programu-doktorat-wdrozeniowy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E3C4C9C-681B-4CE2-84CC-3C83CBA5ACAA}"/>
              </a:ext>
            </a:extLst>
          </p:cNvPr>
          <p:cNvSpPr/>
          <p:nvPr/>
        </p:nvSpPr>
        <p:spPr>
          <a:xfrm>
            <a:off x="2718061" y="173069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PROJEKTY W RAMACH PROGRAMÓW NARODOWEJ AGENCJI WYMIANY AKADEMICKIEJ</a:t>
            </a:r>
          </a:p>
          <a:p>
            <a:pPr algn="ctr"/>
            <a:endParaRPr lang="pl-PL" sz="2800" b="1" dirty="0">
              <a:solidFill>
                <a:srgbClr val="0070C0"/>
              </a:solidFill>
              <a:latin typeface="Montserra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13C6882-ED73-42CD-94C8-CC13D4F13D47}"/>
              </a:ext>
            </a:extLst>
          </p:cNvPr>
          <p:cNvSpPr txBox="1"/>
          <p:nvPr/>
        </p:nvSpPr>
        <p:spPr>
          <a:xfrm>
            <a:off x="7183549" y="4590898"/>
            <a:ext cx="6162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Opracował:    Julita Kiedrzyn</a:t>
            </a:r>
          </a:p>
          <a:p>
            <a:r>
              <a:rPr lang="pl-PL" sz="1600" dirty="0"/>
              <a:t>                      Iwona Jesiołowska</a:t>
            </a:r>
          </a:p>
        </p:txBody>
      </p:sp>
      <p:sp>
        <p:nvSpPr>
          <p:cNvPr id="12" name="Google Shape;80;p9">
            <a:extLst>
              <a:ext uri="{FF2B5EF4-FFF2-40B4-BE49-F238E27FC236}">
                <a16:creationId xmlns:a16="http://schemas.microsoft.com/office/drawing/2014/main" id="{B626A456-6E18-43DF-A9BF-DD5208F1BAEF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9165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chemat blokowy: proces alternatywny 27">
            <a:extLst>
              <a:ext uri="{FF2B5EF4-FFF2-40B4-BE49-F238E27FC236}">
                <a16:creationId xmlns:a16="http://schemas.microsoft.com/office/drawing/2014/main" id="{BFBD04F3-20B0-461F-B645-FC845035BE79}"/>
              </a:ext>
            </a:extLst>
          </p:cNvPr>
          <p:cNvSpPr/>
          <p:nvPr/>
        </p:nvSpPr>
        <p:spPr>
          <a:xfrm>
            <a:off x="679519" y="3193139"/>
            <a:ext cx="2356881" cy="1106255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Polskie Powroty</a:t>
            </a:r>
          </a:p>
        </p:txBody>
      </p:sp>
      <p:sp>
        <p:nvSpPr>
          <p:cNvPr id="30" name="Schemat blokowy: proces alternatywny 29">
            <a:extLst>
              <a:ext uri="{FF2B5EF4-FFF2-40B4-BE49-F238E27FC236}">
                <a16:creationId xmlns:a16="http://schemas.microsoft.com/office/drawing/2014/main" id="{444EE19E-EE0B-4D68-9B5F-E1C169ACFACE}"/>
              </a:ext>
            </a:extLst>
          </p:cNvPr>
          <p:cNvSpPr/>
          <p:nvPr/>
        </p:nvSpPr>
        <p:spPr>
          <a:xfrm>
            <a:off x="8592752" y="3177655"/>
            <a:ext cx="2341132" cy="1084821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Wspólne projekty badawcze</a:t>
            </a:r>
          </a:p>
        </p:txBody>
      </p:sp>
      <p:sp>
        <p:nvSpPr>
          <p:cNvPr id="31" name="Schemat blokowy: proces alternatywny 30">
            <a:extLst>
              <a:ext uri="{FF2B5EF4-FFF2-40B4-BE49-F238E27FC236}">
                <a16:creationId xmlns:a16="http://schemas.microsoft.com/office/drawing/2014/main" id="{25775E2D-21C1-4A8D-8D69-38821205BAD8}"/>
              </a:ext>
            </a:extLst>
          </p:cNvPr>
          <p:cNvSpPr/>
          <p:nvPr/>
        </p:nvSpPr>
        <p:spPr>
          <a:xfrm>
            <a:off x="4551665" y="681520"/>
            <a:ext cx="2356881" cy="1106255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Nawa – stypendyści Umowa Ramowa Programy Stypendialne</a:t>
            </a:r>
          </a:p>
        </p:txBody>
      </p:sp>
      <p:sp>
        <p:nvSpPr>
          <p:cNvPr id="36" name="Schemat blokowy: proces alternatywny 35">
            <a:extLst>
              <a:ext uri="{FF2B5EF4-FFF2-40B4-BE49-F238E27FC236}">
                <a16:creationId xmlns:a16="http://schemas.microsoft.com/office/drawing/2014/main" id="{4311D8D7-3763-45BC-95E5-AC3DA272D195}"/>
              </a:ext>
            </a:extLst>
          </p:cNvPr>
          <p:cNvSpPr/>
          <p:nvPr/>
        </p:nvSpPr>
        <p:spPr>
          <a:xfrm>
            <a:off x="4362735" y="2909511"/>
            <a:ext cx="2734743" cy="1494502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  <a:effectLst>
            <a:glow rad="63500">
              <a:schemeClr val="bg2">
                <a:lumMod val="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PROGRAMY NAWA</a:t>
            </a:r>
          </a:p>
        </p:txBody>
      </p: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1E46E36F-E45C-4228-BE88-3564FD49B087}"/>
              </a:ext>
            </a:extLst>
          </p:cNvPr>
          <p:cNvCxnSpPr>
            <a:cxnSpLocks/>
          </p:cNvCxnSpPr>
          <p:nvPr/>
        </p:nvCxnSpPr>
        <p:spPr>
          <a:xfrm>
            <a:off x="7537315" y="3654484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40C247F7-D050-4FE3-9A2E-99C6A4142DEF}"/>
              </a:ext>
            </a:extLst>
          </p:cNvPr>
          <p:cNvCxnSpPr>
            <a:cxnSpLocks/>
          </p:cNvCxnSpPr>
          <p:nvPr/>
        </p:nvCxnSpPr>
        <p:spPr>
          <a:xfrm flipV="1">
            <a:off x="5639206" y="2003344"/>
            <a:ext cx="2321" cy="615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Łącznik prosty ze strzałką 64">
            <a:extLst>
              <a:ext uri="{FF2B5EF4-FFF2-40B4-BE49-F238E27FC236}">
                <a16:creationId xmlns:a16="http://schemas.microsoft.com/office/drawing/2014/main" id="{F0F9C03F-C2BD-4720-9C10-7140D84232CD}"/>
              </a:ext>
            </a:extLst>
          </p:cNvPr>
          <p:cNvCxnSpPr>
            <a:cxnSpLocks/>
          </p:cNvCxnSpPr>
          <p:nvPr/>
        </p:nvCxnSpPr>
        <p:spPr>
          <a:xfrm flipH="1">
            <a:off x="3425350" y="3656762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Google Shape;81;p9">
            <a:extLst>
              <a:ext uri="{FF2B5EF4-FFF2-40B4-BE49-F238E27FC236}">
                <a16:creationId xmlns:a16="http://schemas.microsoft.com/office/drawing/2014/main" id="{5EECB16B-1F02-4637-B8BE-E3F19B482359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82;p9">
            <a:extLst>
              <a:ext uri="{FF2B5EF4-FFF2-40B4-BE49-F238E27FC236}">
                <a16:creationId xmlns:a16="http://schemas.microsoft.com/office/drawing/2014/main" id="{0D9CDB71-FFD2-4B47-8FB3-39F58169D718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" name="Google Shape;83;p9">
            <a:extLst>
              <a:ext uri="{FF2B5EF4-FFF2-40B4-BE49-F238E27FC236}">
                <a16:creationId xmlns:a16="http://schemas.microsoft.com/office/drawing/2014/main" id="{E8AF23F8-B2A2-46DC-8139-5330655E6A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84;p9">
            <a:extLst>
              <a:ext uri="{FF2B5EF4-FFF2-40B4-BE49-F238E27FC236}">
                <a16:creationId xmlns:a16="http://schemas.microsoft.com/office/drawing/2014/main" id="{6966B15A-6B80-4B8C-A087-6848A8EB58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0;p9">
            <a:extLst>
              <a:ext uri="{FF2B5EF4-FFF2-40B4-BE49-F238E27FC236}">
                <a16:creationId xmlns:a16="http://schemas.microsoft.com/office/drawing/2014/main" id="{52237CF0-9CF6-41DD-960E-08B1217A7E8B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9313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8;p10">
            <a:extLst>
              <a:ext uri="{FF2B5EF4-FFF2-40B4-BE49-F238E27FC236}">
                <a16:creationId xmlns:a16="http://schemas.microsoft.com/office/drawing/2014/main" id="{CFBDC317-C7D6-4EE7-A82F-66E5DD440E74}"/>
              </a:ext>
            </a:extLst>
          </p:cNvPr>
          <p:cNvSpPr txBox="1"/>
          <p:nvPr/>
        </p:nvSpPr>
        <p:spPr>
          <a:xfrm>
            <a:off x="851919" y="600024"/>
            <a:ext cx="10751959" cy="53075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 rozpoczęciem realizacji projektu z NAWA należy zwrócić uwagę na wytyczne w Regulaminie Programów Narodowej Agencji Wymiany Akademickiej, Podręcznik Beneficjenta do danego programu oraz wzór umowy, który jest umieszczany na stronie NAWA przy dokumentacji konkursowej. </a:t>
            </a:r>
          </a:p>
          <a:p>
            <a:pPr lvl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pl-PL" b="1" u="sng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WSPÓLNE PROJEKTY BADAWCZE</a:t>
            </a:r>
            <a:endParaRPr lang="pl-PL" b="1" dirty="0">
              <a:solidFill>
                <a:srgbClr val="252525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lvl="0" algn="just" rtl="0">
              <a:spcBef>
                <a:spcPts val="0"/>
              </a:spcBef>
              <a:spcAft>
                <a:spcPts val="1200"/>
              </a:spcAft>
            </a:pPr>
            <a:r>
              <a:rPr lang="pl-PL" sz="1600" b="1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KOSZTY KWALIFIKOWANE: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zryczałtowane koszty podróży naukowców polskich do kraju Partnera w wysokości wskazanej we wnioski,  w tym koszty opłat wizowych                   lub związanych z legalizacją pobytu, koszty ubezpieczenia zdrowotnego, OC, NNW;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zryczałtowane koszty pobytu naukowców polskich w kraju Partnera w wysokości wskazanej we wniosku</a:t>
            </a:r>
            <a:r>
              <a:rPr lang="pl-PL" sz="16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.</a:t>
            </a:r>
          </a:p>
          <a:p>
            <a:pPr lvl="0" algn="just" rtl="0">
              <a:spcBef>
                <a:spcPts val="1200"/>
              </a:spcBef>
              <a:spcAft>
                <a:spcPts val="1200"/>
              </a:spcAft>
            </a:pPr>
            <a:r>
              <a:rPr lang="pl-PL" sz="1500" b="1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KOSZTY NIEKWALIFIKOWANE: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koszty samych badań realizowanych i wszelkie inne koszty poniesione w ramach projektu, koszty te muszą być zagwarantowane z innych źródeł </a:t>
            </a:r>
            <a:endParaRPr lang="pl-PL" sz="1400" b="1" dirty="0">
              <a:solidFill>
                <a:srgbClr val="252525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lvl="0" algn="just">
              <a:spcBef>
                <a:spcPts val="1200"/>
              </a:spcBef>
              <a:spcAft>
                <a:spcPts val="1200"/>
              </a:spcAft>
            </a:pPr>
            <a:r>
              <a:rPr lang="pl-PL" sz="1400" b="1" u="sng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BEZ ZGODY NAWA można dokonać następujących zmian, pod warunkiem, że nie wpłyną one negatywnie na realizacje projektu:</a:t>
            </a:r>
            <a:endParaRPr lang="pl-PL" sz="1400" b="1" dirty="0">
              <a:solidFill>
                <a:srgbClr val="252525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przesuwać środki finansowe przeznaczone na pobyty naukowców w związku ze zmianą długości pobytu oraz w ramach limitów określonych w „Zaproszeniu”;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wykorzystywać środki niewykorzystane w danym roku kalendarzowym w roku kolejnym;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zmieniać skład osobowy zespołu pod warunkiem, że dotyczy osób zaplanowanych we wniosku.</a:t>
            </a:r>
            <a:endParaRPr lang="pl-PL" sz="1600" dirty="0">
              <a:solidFill>
                <a:srgbClr val="252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lvl="0" algn="just"/>
            <a:endParaRPr lang="pl-PL" sz="1400" dirty="0">
              <a:solidFill>
                <a:srgbClr val="252525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lvl="0" algn="just"/>
            <a:r>
              <a:rPr lang="pl-PL" sz="14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WYMAGANA PISEMNA ZGODA Z NAWA  - W przypadku dodania do zespołu nowych osób (niezaplanowanych we wniosku).</a:t>
            </a:r>
          </a:p>
        </p:txBody>
      </p:sp>
      <p:pic>
        <p:nvPicPr>
          <p:cNvPr id="8" name="Google Shape;116;p10">
            <a:extLst>
              <a:ext uri="{FF2B5EF4-FFF2-40B4-BE49-F238E27FC236}">
                <a16:creationId xmlns:a16="http://schemas.microsoft.com/office/drawing/2014/main" id="{B5B431BF-A5D1-4097-9766-9563AB4C59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8;p10">
            <a:extLst>
              <a:ext uri="{FF2B5EF4-FFF2-40B4-BE49-F238E27FC236}">
                <a16:creationId xmlns:a16="http://schemas.microsoft.com/office/drawing/2014/main" id="{CFBDC317-C7D6-4EE7-A82F-66E5DD440E74}"/>
              </a:ext>
            </a:extLst>
          </p:cNvPr>
          <p:cNvSpPr txBox="1"/>
          <p:nvPr/>
        </p:nvSpPr>
        <p:spPr>
          <a:xfrm>
            <a:off x="812594" y="371888"/>
            <a:ext cx="10830610" cy="59133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l-PL" sz="2000" b="1" u="sng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POLSKIE POWROTY 2021/2022</a:t>
            </a: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Zmiany, które nie wymagają aneksu w formie pisemnej, a jedynie zgody Agencji dotyczą:</a:t>
            </a:r>
            <a:endParaRPr lang="pl-PL" sz="1600" u="sng" dirty="0">
              <a:solidFill>
                <a:srgbClr val="252525"/>
              </a:solidFill>
              <a:effectLst/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terminów realizacji działań w harmonogramie nie więcej niż o 6 miesięcy, o ile zmiany te są zgodne z zasadami Programu i nie wpływają na okres realizacji Projektu</a:t>
            </a:r>
          </a:p>
          <a:p>
            <a:pPr marL="285750" lvl="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harmonogramu płatności, zmiana umowy wywołująca skutki finansowe w danym roku budżetowym może być dokonana nie później niż do dnia 15 listopada danego roku.</a:t>
            </a:r>
            <a:endParaRPr lang="pl-PL" sz="1600" b="1" dirty="0">
              <a:solidFill>
                <a:srgbClr val="252525"/>
              </a:solidFill>
              <a:effectLst/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algn="just">
              <a:lnSpc>
                <a:spcPct val="115000"/>
              </a:lnSpc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Zgodnie z zapisami regulaminu </a:t>
            </a:r>
            <a:r>
              <a:rPr lang="pl-PL" sz="1600" u="sng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PP</a:t>
            </a: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możliwe jest ponoszenie wydatków w terminie 30 dni od dnia zakończenia realizacji projektu, np. wypłaty wynagrodzeń za ostatni miesiąc realizacji projektu, zapłata składek na ubezpieczenie społeczne, zaliczek na podatek dochodowy.</a:t>
            </a:r>
          </a:p>
          <a:p>
            <a:pPr algn="just">
              <a:lnSpc>
                <a:spcPct val="115000"/>
              </a:lnSpc>
            </a:pPr>
            <a:r>
              <a:rPr lang="pl-PL" sz="1600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Ważne:</a:t>
            </a:r>
            <a:endParaRPr lang="pl-PL" sz="1200" dirty="0">
              <a:solidFill>
                <a:srgbClr val="252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spcAft>
                <a:spcPts val="1200"/>
              </a:spcAft>
              <a:buFontTx/>
              <a:buChar char="-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wydatkowanie środków na wynagrodzenia Grupy projektowej oraz dla Kierownika Projektu może odbywać się bez podziału na lata - komunikaty NAWA (z dn.09.03.2021r. oraz 22.08.2025r.)</a:t>
            </a:r>
          </a:p>
          <a:p>
            <a:pPr lvl="0" algn="ctr">
              <a:lnSpc>
                <a:spcPct val="115000"/>
              </a:lnSpc>
            </a:pPr>
            <a:r>
              <a:rPr lang="pl-PL" sz="2000" b="1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RAPORTOWANIE W RAMACH POWYŻSZYCH PROGRAMÓW: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rozliczenie kasowe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wszelkie zmiany w działaniach zaplanowanych we wniosku powinny być opisane w raportach </a:t>
            </a:r>
            <a:r>
              <a:rPr lang="pl-PL" sz="1600" dirty="0">
                <a:solidFill>
                  <a:schemeClr val="tx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częściowych</a:t>
            </a:r>
            <a:r>
              <a:rPr lang="pl-PL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i końcowych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raportowanie odbywa się poprzez system teleinformatyczny NAWA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raport częściowy składany jest do 31 stycznia każdego roku za rok poprzedzający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252525"/>
                </a:solidFill>
                <a:effectLst/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raport końcowy jest </a:t>
            </a:r>
            <a:r>
              <a:rPr lang="pl-PL" sz="1600" dirty="0">
                <a:solidFill>
                  <a:srgbClr val="252525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składany w terminie do 60 dni od terminu zakończenia realizacji Projektu </a:t>
            </a:r>
            <a:endParaRPr lang="pl-PL" sz="1600" dirty="0">
              <a:solidFill>
                <a:srgbClr val="252525"/>
              </a:solidFill>
              <a:effectLst/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pic>
        <p:nvPicPr>
          <p:cNvPr id="8" name="Google Shape;116;p10">
            <a:extLst>
              <a:ext uri="{FF2B5EF4-FFF2-40B4-BE49-F238E27FC236}">
                <a16:creationId xmlns:a16="http://schemas.microsoft.com/office/drawing/2014/main" id="{C23C1DDB-2D9D-47F9-AC28-8E6367A743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52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E3C4C9C-681B-4CE2-84CC-3C83CBA5ACAA}"/>
              </a:ext>
            </a:extLst>
          </p:cNvPr>
          <p:cNvSpPr/>
          <p:nvPr/>
        </p:nvSpPr>
        <p:spPr>
          <a:xfrm>
            <a:off x="823912" y="2044005"/>
            <a:ext cx="105441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PROJEKTY W RAMACH PROGRAMÓW </a:t>
            </a:r>
          </a:p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MINISTERSTWA NAUKI I SZKOLNICTWA WYŻSZEGO</a:t>
            </a:r>
          </a:p>
          <a:p>
            <a:pPr algn="ctr"/>
            <a:endParaRPr lang="pl-PL" sz="2800" b="1" dirty="0">
              <a:solidFill>
                <a:srgbClr val="0070C0"/>
              </a:solidFill>
              <a:latin typeface="Montserra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13C6882-ED73-42CD-94C8-CC13D4F13D47}"/>
              </a:ext>
            </a:extLst>
          </p:cNvPr>
          <p:cNvSpPr txBox="1"/>
          <p:nvPr/>
        </p:nvSpPr>
        <p:spPr>
          <a:xfrm>
            <a:off x="7183549" y="4590898"/>
            <a:ext cx="6162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Opracował:    Julita Kiedrzyn</a:t>
            </a:r>
          </a:p>
          <a:p>
            <a:r>
              <a:rPr lang="pl-PL" sz="1600" dirty="0"/>
              <a:t>                      Iwona Jesiołowska</a:t>
            </a:r>
          </a:p>
        </p:txBody>
      </p:sp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F77113EB-BB04-4CB0-A7B5-7F775FEE3D55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5411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chemat blokowy: proces alternatywny 9">
            <a:extLst>
              <a:ext uri="{FF2B5EF4-FFF2-40B4-BE49-F238E27FC236}">
                <a16:creationId xmlns:a16="http://schemas.microsoft.com/office/drawing/2014/main" id="{AE34040A-A9EC-4BAB-B5F7-BE490FCC4741}"/>
              </a:ext>
            </a:extLst>
          </p:cNvPr>
          <p:cNvSpPr/>
          <p:nvPr/>
        </p:nvSpPr>
        <p:spPr>
          <a:xfrm>
            <a:off x="4949900" y="316749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PERŁY NAUKI</a:t>
            </a:r>
          </a:p>
        </p:txBody>
      </p:sp>
      <p:sp>
        <p:nvSpPr>
          <p:cNvPr id="28" name="Schemat blokowy: proces alternatywny 27">
            <a:extLst>
              <a:ext uri="{FF2B5EF4-FFF2-40B4-BE49-F238E27FC236}">
                <a16:creationId xmlns:a16="http://schemas.microsoft.com/office/drawing/2014/main" id="{BFBD04F3-20B0-461F-B645-FC845035BE79}"/>
              </a:ext>
            </a:extLst>
          </p:cNvPr>
          <p:cNvSpPr/>
          <p:nvPr/>
        </p:nvSpPr>
        <p:spPr>
          <a:xfrm>
            <a:off x="1014971" y="1772874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DOSKONAŁA</a:t>
            </a:r>
          </a:p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NAUKA II</a:t>
            </a:r>
          </a:p>
        </p:txBody>
      </p:sp>
      <p:sp>
        <p:nvSpPr>
          <p:cNvPr id="31" name="Schemat blokowy: proces alternatywny 30">
            <a:extLst>
              <a:ext uri="{FF2B5EF4-FFF2-40B4-BE49-F238E27FC236}">
                <a16:creationId xmlns:a16="http://schemas.microsoft.com/office/drawing/2014/main" id="{25775E2D-21C1-4A8D-8D69-38821205BAD8}"/>
              </a:ext>
            </a:extLst>
          </p:cNvPr>
          <p:cNvSpPr/>
          <p:nvPr/>
        </p:nvSpPr>
        <p:spPr>
          <a:xfrm>
            <a:off x="3544189" y="4786875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UTRZYMANIE SPECJALNEJ APARATURY BADAWCZEJ</a:t>
            </a: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Schemat blokowy: proces alternatywny 35">
            <a:extLst>
              <a:ext uri="{FF2B5EF4-FFF2-40B4-BE49-F238E27FC236}">
                <a16:creationId xmlns:a16="http://schemas.microsoft.com/office/drawing/2014/main" id="{4311D8D7-3763-45BC-95E5-AC3DA272D195}"/>
              </a:ext>
            </a:extLst>
          </p:cNvPr>
          <p:cNvSpPr/>
          <p:nvPr/>
        </p:nvSpPr>
        <p:spPr>
          <a:xfrm>
            <a:off x="4734629" y="1772874"/>
            <a:ext cx="2734743" cy="2349077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  <a:effectLst>
            <a:glow rad="508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PROJEKTY </a:t>
            </a:r>
            <a:r>
              <a:rPr lang="pl-PL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chemat blokowy: proces alternatywny 23">
            <a:extLst>
              <a:ext uri="{FF2B5EF4-FFF2-40B4-BE49-F238E27FC236}">
                <a16:creationId xmlns:a16="http://schemas.microsoft.com/office/drawing/2014/main" id="{3415C2E9-32B2-4510-BEEE-AEB4EE5EC7E7}"/>
              </a:ext>
            </a:extLst>
          </p:cNvPr>
          <p:cNvSpPr/>
          <p:nvPr/>
        </p:nvSpPr>
        <p:spPr>
          <a:xfrm>
            <a:off x="8798654" y="3247151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AKTUALIZACJA BAZY DANYCH </a:t>
            </a:r>
            <a:r>
              <a:rPr lang="pl-PL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BazTech</a:t>
            </a:r>
            <a:endParaRPr lang="pl-PL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Schemat blokowy: proces alternatywny 24">
            <a:extLst>
              <a:ext uri="{FF2B5EF4-FFF2-40B4-BE49-F238E27FC236}">
                <a16:creationId xmlns:a16="http://schemas.microsoft.com/office/drawing/2014/main" id="{DF824F10-987D-4790-87F6-E8A493D89788}"/>
              </a:ext>
            </a:extLst>
          </p:cNvPr>
          <p:cNvSpPr/>
          <p:nvPr/>
        </p:nvSpPr>
        <p:spPr>
          <a:xfrm>
            <a:off x="6290931" y="4773077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UTRZYMANIE SPECJALNEJ INFRASTRUKTURY INFORMATYCZNEJ</a:t>
            </a:r>
          </a:p>
        </p:txBody>
      </p:sp>
      <p:sp>
        <p:nvSpPr>
          <p:cNvPr id="27" name="Schemat blokowy: proces alternatywny 26">
            <a:extLst>
              <a:ext uri="{FF2B5EF4-FFF2-40B4-BE49-F238E27FC236}">
                <a16:creationId xmlns:a16="http://schemas.microsoft.com/office/drawing/2014/main" id="{8BA26EBD-9E97-46F0-970A-CD133EC19DEB}"/>
              </a:ext>
            </a:extLst>
          </p:cNvPr>
          <p:cNvSpPr/>
          <p:nvPr/>
        </p:nvSpPr>
        <p:spPr>
          <a:xfrm>
            <a:off x="1014970" y="3247151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SPOŁECZNA ODPOWIEDZIALNOŚĆ NAUKI II</a:t>
            </a:r>
          </a:p>
        </p:txBody>
      </p:sp>
      <p:sp>
        <p:nvSpPr>
          <p:cNvPr id="29" name="Schemat blokowy: proces alternatywny 28">
            <a:extLst>
              <a:ext uri="{FF2B5EF4-FFF2-40B4-BE49-F238E27FC236}">
                <a16:creationId xmlns:a16="http://schemas.microsoft.com/office/drawing/2014/main" id="{1FE9219C-1614-44AE-8AAF-2DB94512AE35}"/>
              </a:ext>
            </a:extLst>
          </p:cNvPr>
          <p:cNvSpPr/>
          <p:nvPr/>
        </p:nvSpPr>
        <p:spPr>
          <a:xfrm>
            <a:off x="1036465" y="369215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DOKTORAT WDROŻENIOWY</a:t>
            </a:r>
          </a:p>
        </p:txBody>
      </p:sp>
      <p:sp>
        <p:nvSpPr>
          <p:cNvPr id="35" name="Schemat blokowy: proces alternatywny 34">
            <a:extLst>
              <a:ext uri="{FF2B5EF4-FFF2-40B4-BE49-F238E27FC236}">
                <a16:creationId xmlns:a16="http://schemas.microsoft.com/office/drawing/2014/main" id="{39D36E56-50B2-4690-A948-3ACCB9690ACA}"/>
              </a:ext>
            </a:extLst>
          </p:cNvPr>
          <p:cNvSpPr/>
          <p:nvPr/>
        </p:nvSpPr>
        <p:spPr>
          <a:xfrm>
            <a:off x="8810655" y="1772874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NARODOWY PROGRAM ROZWOJU HUMANISTYKI</a:t>
            </a:r>
          </a:p>
        </p:txBody>
      </p:sp>
      <p:sp>
        <p:nvSpPr>
          <p:cNvPr id="18" name="Google Shape;81;p9">
            <a:extLst>
              <a:ext uri="{FF2B5EF4-FFF2-40B4-BE49-F238E27FC236}">
                <a16:creationId xmlns:a16="http://schemas.microsoft.com/office/drawing/2014/main" id="{37054F04-EF99-409C-9528-AAB3747EECBE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82;p9">
            <a:extLst>
              <a:ext uri="{FF2B5EF4-FFF2-40B4-BE49-F238E27FC236}">
                <a16:creationId xmlns:a16="http://schemas.microsoft.com/office/drawing/2014/main" id="{9D90F83F-2008-4B8C-95E4-696DDCDF9DB5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" name="Google Shape;83;p9">
            <a:extLst>
              <a:ext uri="{FF2B5EF4-FFF2-40B4-BE49-F238E27FC236}">
                <a16:creationId xmlns:a16="http://schemas.microsoft.com/office/drawing/2014/main" id="{6B00E193-433C-4B26-BCA3-C77E655FE5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4;p9">
            <a:extLst>
              <a:ext uri="{FF2B5EF4-FFF2-40B4-BE49-F238E27FC236}">
                <a16:creationId xmlns:a16="http://schemas.microsoft.com/office/drawing/2014/main" id="{1CD323CC-34D3-4F06-A876-F47BA20174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FC6A8AAE-D7CE-452E-8416-FF9AB8419F4C}"/>
              </a:ext>
            </a:extLst>
          </p:cNvPr>
          <p:cNvCxnSpPr>
            <a:cxnSpLocks/>
          </p:cNvCxnSpPr>
          <p:nvPr/>
        </p:nvCxnSpPr>
        <p:spPr>
          <a:xfrm flipH="1">
            <a:off x="3709810" y="2283277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BA2279CF-F7AF-4158-9EE7-001029866600}"/>
              </a:ext>
            </a:extLst>
          </p:cNvPr>
          <p:cNvCxnSpPr>
            <a:cxnSpLocks/>
          </p:cNvCxnSpPr>
          <p:nvPr/>
        </p:nvCxnSpPr>
        <p:spPr>
          <a:xfrm flipH="1">
            <a:off x="3796156" y="3617807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677D2849-8563-41D8-8E17-BE5C2ABF5F1D}"/>
              </a:ext>
            </a:extLst>
          </p:cNvPr>
          <p:cNvCxnSpPr>
            <a:cxnSpLocks/>
          </p:cNvCxnSpPr>
          <p:nvPr/>
        </p:nvCxnSpPr>
        <p:spPr>
          <a:xfrm flipV="1">
            <a:off x="6093679" y="1244015"/>
            <a:ext cx="2321" cy="4151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0720A73C-C190-45DE-AC43-57894EA46390}"/>
              </a:ext>
            </a:extLst>
          </p:cNvPr>
          <p:cNvCxnSpPr>
            <a:cxnSpLocks/>
          </p:cNvCxnSpPr>
          <p:nvPr/>
        </p:nvCxnSpPr>
        <p:spPr>
          <a:xfrm>
            <a:off x="7885000" y="3617807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201ED4DF-15E0-45A8-8537-613E42D60FDE}"/>
              </a:ext>
            </a:extLst>
          </p:cNvPr>
          <p:cNvCxnSpPr>
            <a:cxnSpLocks/>
          </p:cNvCxnSpPr>
          <p:nvPr/>
        </p:nvCxnSpPr>
        <p:spPr>
          <a:xfrm>
            <a:off x="7860247" y="2283277"/>
            <a:ext cx="615600" cy="73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F797A114-6782-45CA-9572-F78E55F62272}"/>
              </a:ext>
            </a:extLst>
          </p:cNvPr>
          <p:cNvCxnSpPr>
            <a:cxnSpLocks/>
          </p:cNvCxnSpPr>
          <p:nvPr/>
        </p:nvCxnSpPr>
        <p:spPr>
          <a:xfrm>
            <a:off x="5184326" y="4250725"/>
            <a:ext cx="0" cy="4073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677BAD48-E4BB-4FCB-B2C2-B629F3134498}"/>
              </a:ext>
            </a:extLst>
          </p:cNvPr>
          <p:cNvCxnSpPr>
            <a:cxnSpLocks/>
          </p:cNvCxnSpPr>
          <p:nvPr/>
        </p:nvCxnSpPr>
        <p:spPr>
          <a:xfrm>
            <a:off x="6994591" y="4250725"/>
            <a:ext cx="0" cy="4073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7D14AB52-7924-4A18-99F2-E8C41AF55C62}"/>
              </a:ext>
            </a:extLst>
          </p:cNvPr>
          <p:cNvCxnSpPr>
            <a:cxnSpLocks/>
          </p:cNvCxnSpPr>
          <p:nvPr/>
        </p:nvCxnSpPr>
        <p:spPr>
          <a:xfrm flipH="1" flipV="1">
            <a:off x="4103956" y="1334530"/>
            <a:ext cx="478856" cy="3172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Schemat blokowy: proces alternatywny 29">
            <a:extLst>
              <a:ext uri="{FF2B5EF4-FFF2-40B4-BE49-F238E27FC236}">
                <a16:creationId xmlns:a16="http://schemas.microsoft.com/office/drawing/2014/main" id="{F8BB3EFF-5D44-4C87-A08E-243081A6AF54}"/>
              </a:ext>
            </a:extLst>
          </p:cNvPr>
          <p:cNvSpPr/>
          <p:nvPr/>
        </p:nvSpPr>
        <p:spPr>
          <a:xfrm>
            <a:off x="8810654" y="348029"/>
            <a:ext cx="2356881" cy="874800"/>
          </a:xfrm>
          <a:prstGeom prst="flowChartAlternateProcess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STUDENCKIE KOŁA NAUKOWE TWORZĄ INNOWACJE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2F7F6FC6-59CD-4B0C-AF5C-B109409C234F}"/>
              </a:ext>
            </a:extLst>
          </p:cNvPr>
          <p:cNvCxnSpPr>
            <a:cxnSpLocks/>
          </p:cNvCxnSpPr>
          <p:nvPr/>
        </p:nvCxnSpPr>
        <p:spPr>
          <a:xfrm flipV="1">
            <a:off x="7837646" y="1244015"/>
            <a:ext cx="490808" cy="3336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Google Shape;80;p9">
            <a:extLst>
              <a:ext uri="{FF2B5EF4-FFF2-40B4-BE49-F238E27FC236}">
                <a16:creationId xmlns:a16="http://schemas.microsoft.com/office/drawing/2014/main" id="{E1A2946B-6DC1-4AA9-B8ED-4702557F3A56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8763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6;p9">
            <a:extLst>
              <a:ext uri="{FF2B5EF4-FFF2-40B4-BE49-F238E27FC236}">
                <a16:creationId xmlns:a16="http://schemas.microsoft.com/office/drawing/2014/main" id="{C9DFD233-EF7E-4CBB-9D07-8B61214C0D16}"/>
              </a:ext>
            </a:extLst>
          </p:cNvPr>
          <p:cNvSpPr txBox="1"/>
          <p:nvPr/>
        </p:nvSpPr>
        <p:spPr>
          <a:xfrm>
            <a:off x="1781176" y="321880"/>
            <a:ext cx="7534274" cy="52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endParaRPr lang="pl-PL" sz="1900" b="1" dirty="0">
              <a:solidFill>
                <a:srgbClr val="008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7B7FE0-A808-4BFC-8D9B-6066BF56E02C}"/>
              </a:ext>
            </a:extLst>
          </p:cNvPr>
          <p:cNvSpPr txBox="1"/>
          <p:nvPr/>
        </p:nvSpPr>
        <p:spPr>
          <a:xfrm>
            <a:off x="496501" y="150463"/>
            <a:ext cx="9418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endParaRPr lang="pl-PL" dirty="0"/>
          </a:p>
        </p:txBody>
      </p:sp>
      <p:sp>
        <p:nvSpPr>
          <p:cNvPr id="10" name="Google Shape;118;p10">
            <a:extLst>
              <a:ext uri="{FF2B5EF4-FFF2-40B4-BE49-F238E27FC236}">
                <a16:creationId xmlns:a16="http://schemas.microsoft.com/office/drawing/2014/main" id="{0AD08D6E-6592-402D-BD51-8FFE5F915670}"/>
              </a:ext>
            </a:extLst>
          </p:cNvPr>
          <p:cNvSpPr txBox="1"/>
          <p:nvPr/>
        </p:nvSpPr>
        <p:spPr>
          <a:xfrm>
            <a:off x="876000" y="1019682"/>
            <a:ext cx="10440000" cy="50167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l-PL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 rozpoczęciem realizacji projektu z </a:t>
            </a:r>
            <a:r>
              <a:rPr lang="pl-PL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r>
              <a:rPr lang="pl-PL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należy zwrócić uwagę na wytyczne                                   w Komunikacie o ustanowieniu danego programu i naborze wniosków, na Rozporządzenia Ministra w sprawie danego programu oraz na wzór umowy umieszczany na stronie Ministerstwa przy dokumentacji konkursowej.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pl-P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b="1" u="sng" dirty="0">
                <a:latin typeface="Calibri" panose="020F0502020204030204" pitchFamily="34" charset="0"/>
                <a:cs typeface="Calibri" panose="020F0502020204030204" pitchFamily="34" charset="0"/>
              </a:rPr>
              <a:t>Realizacja projektu:</a:t>
            </a:r>
          </a:p>
          <a:p>
            <a:pPr algn="just"/>
            <a:endParaRPr lang="pl-P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Brak możliwości zakupu środków trwałych, kwalifikowane tylko koszty amortyzacji (zakup sprzętu finansowany z funduszu zasadniczego jednostki).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Do dnia zakończenia projektu należy zrealizować wszystkie płatności, w tym podatek i świadczenia od wynagrodzeń.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Składka na PPK od wynagrodzeń wypłaconych w ostatnim miesiącu trwania projektu, wypłacana jest w kolejnym miesiącu, co oznacza, że stanowi wydatek niekwalifikowany i musi zostać sfinansowany ze środków własnych jednostki realizującej projekt.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O wszystkich zmianach związanych z realizacją projektu należy pisemnie informować Ministerstwo.</a:t>
            </a:r>
          </a:p>
          <a:p>
            <a:pPr algn="just"/>
            <a:endParaRPr lang="pl-P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A8DED05-D6DF-43C1-8910-C0241BCCA6A4}"/>
              </a:ext>
            </a:extLst>
          </p:cNvPr>
          <p:cNvSpPr txBox="1"/>
          <p:nvPr/>
        </p:nvSpPr>
        <p:spPr>
          <a:xfrm>
            <a:off x="277670" y="186337"/>
            <a:ext cx="9418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75CC093-862A-499E-85F5-862A9C134761}"/>
              </a:ext>
            </a:extLst>
          </p:cNvPr>
          <p:cNvSpPr txBox="1"/>
          <p:nvPr/>
        </p:nvSpPr>
        <p:spPr>
          <a:xfrm>
            <a:off x="448194" y="432557"/>
            <a:ext cx="1115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 CO ZWRÓCIĆ UWAGĘ REALIZUJĄC PROJEKTY </a:t>
            </a:r>
            <a:r>
              <a:rPr lang="pl-P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9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6;p9">
            <a:extLst>
              <a:ext uri="{FF2B5EF4-FFF2-40B4-BE49-F238E27FC236}">
                <a16:creationId xmlns:a16="http://schemas.microsoft.com/office/drawing/2014/main" id="{C9DFD233-EF7E-4CBB-9D07-8B61214C0D16}"/>
              </a:ext>
            </a:extLst>
          </p:cNvPr>
          <p:cNvSpPr txBox="1"/>
          <p:nvPr/>
        </p:nvSpPr>
        <p:spPr>
          <a:xfrm>
            <a:off x="1781176" y="321880"/>
            <a:ext cx="7534274" cy="52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endParaRPr lang="pl-PL" sz="1900" b="1" dirty="0">
              <a:solidFill>
                <a:srgbClr val="008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7B7FE0-A808-4BFC-8D9B-6066BF56E02C}"/>
              </a:ext>
            </a:extLst>
          </p:cNvPr>
          <p:cNvSpPr txBox="1"/>
          <p:nvPr/>
        </p:nvSpPr>
        <p:spPr>
          <a:xfrm>
            <a:off x="496501" y="150463"/>
            <a:ext cx="9418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endParaRPr lang="pl-PL" dirty="0"/>
          </a:p>
        </p:txBody>
      </p:sp>
      <p:sp>
        <p:nvSpPr>
          <p:cNvPr id="10" name="Google Shape;118;p10">
            <a:extLst>
              <a:ext uri="{FF2B5EF4-FFF2-40B4-BE49-F238E27FC236}">
                <a16:creationId xmlns:a16="http://schemas.microsoft.com/office/drawing/2014/main" id="{0AD08D6E-6592-402D-BD51-8FFE5F915670}"/>
              </a:ext>
            </a:extLst>
          </p:cNvPr>
          <p:cNvSpPr txBox="1"/>
          <p:nvPr/>
        </p:nvSpPr>
        <p:spPr>
          <a:xfrm>
            <a:off x="1007899" y="1179373"/>
            <a:ext cx="10440000" cy="48012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Perły Nauki: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 upływie 12 miesięcy od zakończenia projektu należy w formie pisemnej przekazać informację na temat kariery naukowej Kierownika projektu.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Studenckie Koła Naukowe Tworzą Innowacje: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Rozliczamy kasowo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 zadaniach zgodnie z harmonogramem (faktury dotyczące poszczególnych działań powinny być wystawione i zapłacone w terminie ich trwania).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Doskonała Nauka II i Społeczna Odpowiedzialność Nauki II: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przypadku, gdy udział poniesionych kosztów w projekcie ze środków Ministerstwa przewyższy 90% kosztów projektu ogółem, to należy zwrócić różnicę między kwotą wykorzystaną, a progiem 90%.</a:t>
            </a:r>
          </a:p>
          <a:p>
            <a:pPr algn="just"/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Zobowiązania wynikające z kosztów poniesionych w ramach „wkładu własnego” do projektu winny również zostać poniesione do dnia zakończenia danego projektu.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Noty wewnętrzne, dokumenty RW nie są kwalifikowane w projekcie również w ramach zadeklarowanego „wkładu własnego”.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58420D7-9FFC-4D23-86F5-FB8945151AAE}"/>
              </a:ext>
            </a:extLst>
          </p:cNvPr>
          <p:cNvSpPr txBox="1"/>
          <p:nvPr/>
        </p:nvSpPr>
        <p:spPr>
          <a:xfrm>
            <a:off x="519723" y="396683"/>
            <a:ext cx="1115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 CO ZWRÓCIĆ UWAGĘ REALIZUJĄC PROJEKTY </a:t>
            </a:r>
            <a:r>
              <a:rPr lang="pl-P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691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+48 71 320 45 71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6;p9">
            <a:extLst>
              <a:ext uri="{FF2B5EF4-FFF2-40B4-BE49-F238E27FC236}">
                <a16:creationId xmlns:a16="http://schemas.microsoft.com/office/drawing/2014/main" id="{C9DFD233-EF7E-4CBB-9D07-8B61214C0D16}"/>
              </a:ext>
            </a:extLst>
          </p:cNvPr>
          <p:cNvSpPr txBox="1"/>
          <p:nvPr/>
        </p:nvSpPr>
        <p:spPr>
          <a:xfrm>
            <a:off x="1781176" y="321880"/>
            <a:ext cx="7534274" cy="52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endParaRPr lang="pl-PL" sz="1900" b="1" dirty="0">
              <a:solidFill>
                <a:srgbClr val="008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7B7FE0-A808-4BFC-8D9B-6066BF56E02C}"/>
              </a:ext>
            </a:extLst>
          </p:cNvPr>
          <p:cNvSpPr txBox="1"/>
          <p:nvPr/>
        </p:nvSpPr>
        <p:spPr>
          <a:xfrm>
            <a:off x="496501" y="150463"/>
            <a:ext cx="9418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dirty="0">
              <a:latin typeface="Montserrat" panose="020B0604020202020204" charset="-18"/>
            </a:endParaRPr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58420D7-9FFC-4D23-86F5-FB8945151AAE}"/>
              </a:ext>
            </a:extLst>
          </p:cNvPr>
          <p:cNvSpPr txBox="1"/>
          <p:nvPr/>
        </p:nvSpPr>
        <p:spPr>
          <a:xfrm>
            <a:off x="519723" y="311388"/>
            <a:ext cx="1115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 CO ZWRÓCIĆ UWAGĘ REALIZUJĄC PROJEKTY </a:t>
            </a:r>
            <a:r>
              <a:rPr lang="pl-P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A35DD881-F562-4015-900D-835BB83E2AB3}"/>
              </a:ext>
            </a:extLst>
          </p:cNvPr>
          <p:cNvSpPr/>
          <p:nvPr/>
        </p:nvSpPr>
        <p:spPr>
          <a:xfrm>
            <a:off x="889150" y="965873"/>
            <a:ext cx="1067748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Doktorat Wdrożeniowy: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 dnia zakończenia danego roku akademickiego należy zrealizować wszystkie płatności, w tym pochodne od wypłacanych stypendiów (ZUS), w przeciwnym wypadku będą to koszty niekwalifikowane.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Od V edycji zmiany w realizacji programu, min.: wnioski o aneks i wnioski o rozwiązanie umowy należy zgłaszać w systemie OSF zgodnie z instrukcjami umieszczonymi w systemie. </a:t>
            </a:r>
          </a:p>
          <a:p>
            <a:pPr marL="284400" algn="just"/>
            <a:r>
              <a:rPr lang="pl-PL" sz="1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https://osf.opi.org.pl/baza-wiedzy/wskazowki-oraz-instrukcja-wypelniania-wniosku-o-zmiane-aneks-do-umowy-zawartej-w-ramach-programu-doktorat-wdrozeniowy/ </a:t>
            </a:r>
            <a:endParaRPr lang="pl-PL" sz="14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4400" algn="just"/>
            <a:r>
              <a:rPr lang="pl-PL" sz="1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https://osf.opi.org.pl/baza-wiedzy/wskazowki-oraz-instrukcja-wypelniania-wniosku-o-rozwiazanie-umowy-w-ramach-programu-doktorat-wdrozeniowy/</a:t>
            </a:r>
            <a:endParaRPr lang="pl-PL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E5B1A05-8CBB-4F43-8699-181B74FE025C}"/>
              </a:ext>
            </a:extLst>
          </p:cNvPr>
          <p:cNvSpPr txBox="1"/>
          <p:nvPr/>
        </p:nvSpPr>
        <p:spPr>
          <a:xfrm>
            <a:off x="1007948" y="5848400"/>
            <a:ext cx="4837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*  Kierujemy się Komunikatem i zapisami umowy do poszczególnych edycji.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4628894-ECDD-4BA1-BE04-313C08EFA5DA}"/>
              </a:ext>
            </a:extLst>
          </p:cNvPr>
          <p:cNvGraphicFramePr>
            <a:graphicFrameLocks noGrp="1"/>
          </p:cNvGraphicFramePr>
          <p:nvPr/>
        </p:nvGraphicFramePr>
        <p:xfrm>
          <a:off x="1007948" y="3515746"/>
          <a:ext cx="10439896" cy="2346366"/>
        </p:xfrm>
        <a:graphic>
          <a:graphicData uri="http://schemas.openxmlformats.org/drawingml/2006/table">
            <a:tbl>
              <a:tblPr/>
              <a:tblGrid>
                <a:gridCol w="486447">
                  <a:extLst>
                    <a:ext uri="{9D8B030D-6E8A-4147-A177-3AD203B41FA5}">
                      <a16:colId xmlns:a16="http://schemas.microsoft.com/office/drawing/2014/main" val="1700187604"/>
                    </a:ext>
                  </a:extLst>
                </a:gridCol>
                <a:gridCol w="5188765">
                  <a:extLst>
                    <a:ext uri="{9D8B030D-6E8A-4147-A177-3AD203B41FA5}">
                      <a16:colId xmlns:a16="http://schemas.microsoft.com/office/drawing/2014/main" val="1029793009"/>
                    </a:ext>
                  </a:extLst>
                </a:gridCol>
                <a:gridCol w="2594383">
                  <a:extLst>
                    <a:ext uri="{9D8B030D-6E8A-4147-A177-3AD203B41FA5}">
                      <a16:colId xmlns:a16="http://schemas.microsoft.com/office/drawing/2014/main" val="417502143"/>
                    </a:ext>
                  </a:extLst>
                </a:gridCol>
                <a:gridCol w="2170301">
                  <a:extLst>
                    <a:ext uri="{9D8B030D-6E8A-4147-A177-3AD203B41FA5}">
                      <a16:colId xmlns:a16="http://schemas.microsoft.com/office/drawing/2014/main" val="895915089"/>
                    </a:ext>
                  </a:extLst>
                </a:gridCol>
              </a:tblGrid>
              <a:tr h="4343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EDYCJA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B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INFORMACJA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B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OSTATECZNY TERMIN WYSŁANIA RAPORTU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B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SPOSÓB ROZLICZENIA </a:t>
                      </a:r>
                      <a:b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DOF.K. INFR. BADAWCZEJ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B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762013"/>
                  </a:ext>
                </a:extLst>
              </a:tr>
              <a:tr h="33217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Zakończona. Na wniosek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MEiN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przesłano potwierdzenia złożenia prac doktorskich w Radzie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Dysc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Nauk.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ryczałt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71865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Zakończona. Przedłużone doktoraty (8 os.) również zakończono.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26156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Zakończona.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5645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Zakończona.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972742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raport końcowy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31.10.2025 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koszty rzeczywiste*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013203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raport roczny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10.10.2025 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34965"/>
                  </a:ext>
                </a:extLst>
              </a:tr>
              <a:tr h="178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raport roczny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31.12.2025 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ryczałt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345966"/>
                  </a:ext>
                </a:extLst>
              </a:tr>
              <a:tr h="494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raport roczny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10.10.2025 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koszty rzeczywiste* +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k.pośrednie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(narzut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k.wydz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i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k.og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91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0714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1250</Words>
  <Application>Microsoft Office PowerPoint</Application>
  <PresentationFormat>Panoramiczny</PresentationFormat>
  <Paragraphs>148</Paragraphs>
  <Slides>9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Wingdings</vt:lpstr>
      <vt:lpstr>Arial</vt:lpstr>
      <vt:lpstr>Calibri</vt:lpstr>
      <vt:lpstr>Montserrat</vt:lpstr>
      <vt:lpstr>Lato</vt:lpstr>
      <vt:lpstr>1_Office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2025-11-27T15:18:15Z</dcterms:modified>
</cp:coreProperties>
</file>