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6" r:id="rId1"/>
  </p:sldMasterIdLst>
  <p:notesMasterIdLst>
    <p:notesMasterId r:id="rId12"/>
  </p:notesMasterIdLst>
  <p:sldIdLst>
    <p:sldId id="256" r:id="rId2"/>
    <p:sldId id="377" r:id="rId3"/>
    <p:sldId id="394" r:id="rId4"/>
    <p:sldId id="390" r:id="rId5"/>
    <p:sldId id="392" r:id="rId6"/>
    <p:sldId id="391" r:id="rId7"/>
    <p:sldId id="385" r:id="rId8"/>
    <p:sldId id="396" r:id="rId9"/>
    <p:sldId id="395" r:id="rId10"/>
    <p:sldId id="262" r:id="rId11"/>
  </p:sldIdLst>
  <p:sldSz cx="12192000" cy="6858000"/>
  <p:notesSz cx="9926638" cy="6797675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ato" panose="020B0604020202020204" charset="-18"/>
      <p:regular r:id="rId17"/>
      <p:bold r:id="rId18"/>
      <p:italic r:id="rId19"/>
      <p:boldItalic r:id="rId20"/>
    </p:embeddedFont>
    <p:embeddedFont>
      <p:font typeface="Montserrat" panose="020B0604020202020204" charset="0"/>
      <p:regular r:id="rId21"/>
      <p:bold r:id="rId22"/>
      <p:italic r:id="rId23"/>
      <p:boldItalic r:id="rId24"/>
    </p:embeddedFont>
    <p:embeddedFont>
      <p:font typeface="Montserrat Medium" panose="020B0604020202020204" charset="-18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890DAE55-76E7-49B1-ABDE-8BDB85F5F290}">
          <p14:sldIdLst>
            <p14:sldId id="256"/>
            <p14:sldId id="377"/>
            <p14:sldId id="394"/>
            <p14:sldId id="390"/>
            <p14:sldId id="392"/>
            <p14:sldId id="391"/>
            <p14:sldId id="385"/>
            <p14:sldId id="396"/>
            <p14:sldId id="395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wa.sowinska-luc@pwr.edu.pl" initials="e" lastIdx="1" clrIdx="0">
    <p:extLst>
      <p:ext uri="{19B8F6BF-5375-455C-9EA6-DF929625EA0E}">
        <p15:presenceInfo xmlns:p15="http://schemas.microsoft.com/office/powerpoint/2012/main" userId="S-1-5-21-3987460640-168472576-1377536522-366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9BC1FF"/>
    <a:srgbClr val="E5EEFF"/>
    <a:srgbClr val="7F5BAB"/>
    <a:srgbClr val="0080C0"/>
    <a:srgbClr val="4A7EBB"/>
    <a:srgbClr val="C8B0ED"/>
    <a:srgbClr val="A3C4FF"/>
    <a:srgbClr val="558ED5"/>
    <a:srgbClr val="4A7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1543" cy="34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2510" y="0"/>
            <a:ext cx="4301543" cy="34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6219"/>
            <a:ext cx="4301543" cy="34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/>
          <a:p>
            <a:pPr algn="r">
              <a:buClr>
                <a:srgbClr val="000000"/>
              </a:buClr>
              <a:buSzPts val="1200"/>
            </a:pPr>
            <a:fld id="{00000000-1234-1234-1234-123412341234}" type="slidenum">
              <a:rPr lang="pl-PL" sz="11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200"/>
              </a:pPr>
              <a:t>‹#›</a:t>
            </a:fld>
            <a:endParaRPr lang="pl-PL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5634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8952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5713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552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5586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6085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2561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9914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0" name="Google Shape;1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814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47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17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3312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254090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chemeClr val="bg1"/>
            </a:gs>
            <a:gs pos="89000">
              <a:schemeClr val="bg1">
                <a:lumMod val="7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17793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1" r:id="rId4"/>
    <p:sldLayoutId id="214748374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mailto:dp@pwr.edu.pl" TargetMode="External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77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/>
        </p:nvSpPr>
        <p:spPr>
          <a:xfrm>
            <a:off x="752338" y="5492864"/>
            <a:ext cx="3255000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Rozliczeń Projektów</a:t>
            </a: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314C8FA7-E945-497C-9174-0EDC5951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32" y="2259742"/>
            <a:ext cx="10477850" cy="2708434"/>
          </a:xfrm>
        </p:spPr>
        <p:txBody>
          <a:bodyPr/>
          <a:lstStyle/>
          <a:p>
            <a:pPr algn="ctr"/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PROCES OTWIERANIA 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PROJEKTÓW W RAMACH PROGRAMU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DOKTORAT WDROŻENIOWY 2023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(edycja VII)</a:t>
            </a:r>
            <a:endParaRPr lang="pl-PL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715500" y="925340"/>
            <a:ext cx="10761000" cy="4750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Doktorat Wdrożeniowy 2023 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jest VII edycją programu, który rozpoczął się w 2017 roku. Od tego czasu organizowany jest co roku nabór wniosków do programu.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roku 2023 zostało zaakceptowanych 13 projektów.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Głównym celem programu jest 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tworzenie warunków do rozwoju współpracy środowiska naukowego ze środowiskiem społeczno-gospodarczym oraz umożliwienie kształcenia uczestnika Szkoły Doktorskiej we współpracy z zatrudniającym go przedsiębiorcą.</a:t>
            </a: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przewiduje finansowanie: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AutoNum type="alphaLcParenR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stypendium doktoranckiego, o którym mowa w art. 209 ust.1 Ustawy z dnia 20.07.2018r. „Prawo o szkolnictwie wyższym i nauce”;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AutoNum type="alphaLcParenR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zwiększenie o 30% kwoty stypendium doktoranckiego o wartości 3 450 PLN, w przypadku doktoranta spełniającego warunki, o których mowa w art. 209 ust. 7 ustawy; 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AutoNum type="alphaLcParenR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koszty ubezpieczenia społecznego, o którym mowa w art. 6 ust. 1 pkt 7b ustawy z dnia 13 października 1998 r. o systemie ubezpieczeń społecznych (Dz. U. z 2022 r. poz. 1009, z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późn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zm.), których finansowanie jest obowiązkiem wnioskodawcy; 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AutoNum type="alphaLcParenR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dofinansowanie kosztów wykorzystania infrastruktury badawczej w celu realizacji przez doktoranta projektu. </a:t>
            </a: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715500" y="997530"/>
            <a:ext cx="10761000" cy="296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Dofinansowanie przyznawane jest na maksymalnie 4 lata kształcenia.</a:t>
            </a:r>
          </a:p>
          <a:p>
            <a:pPr marL="28440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 okresu, na który są przyznawane środki finansowe w ramach programu, nie wlicza się okresu zawieszenia przez doktoranta kształcenia zgodnie z art. 204 ust. 3 ustawy z dnia 20 lipca 2018 r. – Prawo o szkolnictwie wyższym i nauce.                 Przy czym o zawieszeniu kształcenia należy poinformować Ministerstwo -&gt; na jaki okres i z jakiej przyczyny.</a:t>
            </a:r>
          </a:p>
          <a:p>
            <a:pPr marL="28440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 okresie zawieszania kształcenia: </a:t>
            </a:r>
          </a:p>
          <a:p>
            <a:pPr marL="798750" lvl="2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następuje zawieszenie finansowania w ramach programu; </a:t>
            </a:r>
          </a:p>
          <a:p>
            <a:pPr marL="798750" lvl="2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koszt finansowania stypendium doktoranckiego w wysokości ustalonej zgodnie z art. 209 ust. 6 ustawy ponosi wnioskodawca. </a:t>
            </a:r>
          </a:p>
          <a:p>
            <a:pPr marL="455850" lvl="2" algn="just">
              <a:lnSpc>
                <a:spcPct val="107000"/>
              </a:lnSpc>
              <a:spcAft>
                <a:spcPts val="800"/>
              </a:spcAft>
            </a:pP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889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649705" y="650835"/>
            <a:ext cx="10916653" cy="6527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ROZLICZANIE DOKTORATU WDROŻENIOWEGO 2023</a:t>
            </a:r>
          </a:p>
          <a:p>
            <a:pPr algn="ctr"/>
            <a:endParaRPr lang="pl-PL" sz="1400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2400" b="1" u="sng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STYPENDIUM DOKTORANCKIE: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Stypendium doktoranckie wypłacane jest przez Szkołę Doktorską, której doktorant jest uczestnikiem.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 ocena śródokresową kwota stypendium: 3 450 PLN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ocenie śródokresowej kwota stypendium: 4 450 PLN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Wyższa wartość stypendium po ocenie śródokresowej 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 której mowa w art. 202 ust. 2 ustawy z dnia 20 lipca 2018 r. Prawo o szkolnictwie wyższym i nauce (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IV semestrze, przed rozpoczęciem V semestru).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pierwszym roku kształcenia stypendium przysługuje od momentu otrzymania przez uczestnika programu statusu doktoranta (potwierdzenie złożenia ślubowania) i </a:t>
            </a:r>
            <a:r>
              <a:rPr lang="pl-PL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wypłacać je wolno po podpisaniu umowy trójstronnej i podpisaniu umowy stypendialnej przez doktoranta.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kolejnych latach można wypłacać po pozytywnej ocenie raportu rocznego (informacji z Ministerstwa o dalszym finansowaniu doktoratu) oraz wpływie środków na konto uczelni na dalsze kształcenie.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 przypadku zawieszenia kształcenia (art. 204 ust. 3 ustawy) koszt finansowania stypendium doktoranckiego w wysokości ustalonej zgodnie z art. 209 ust. 6 ustawy ponosi wnioskodawca. </a:t>
            </a: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pl-PL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Grafika 4" descr="Monety">
            <a:extLst>
              <a:ext uri="{FF2B5EF4-FFF2-40B4-BE49-F238E27FC236}">
                <a16:creationId xmlns:a16="http://schemas.microsoft.com/office/drawing/2014/main" id="{54C155E5-78CA-48BE-A035-EB8ED8F8DD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2189" y="981034"/>
            <a:ext cx="1187528" cy="1187528"/>
          </a:xfrm>
          <a:prstGeom prst="rect">
            <a:avLst/>
          </a:prstGeom>
        </p:spPr>
      </p:pic>
      <p:pic>
        <p:nvPicPr>
          <p:cNvPr id="7" name="Grafika 6" descr="Czapka ukończenia szkoły">
            <a:extLst>
              <a:ext uri="{FF2B5EF4-FFF2-40B4-BE49-F238E27FC236}">
                <a16:creationId xmlns:a16="http://schemas.microsoft.com/office/drawing/2014/main" id="{BBCB3EE1-6C24-430D-9AF5-6D13B7FD2A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48568" y="516884"/>
            <a:ext cx="759605" cy="759605"/>
          </a:xfrm>
          <a:prstGeom prst="rect">
            <a:avLst/>
          </a:prstGeom>
        </p:spPr>
      </p:pic>
      <p:pic>
        <p:nvPicPr>
          <p:cNvPr id="9" name="Grafika 8" descr="Dolar">
            <a:extLst>
              <a:ext uri="{FF2B5EF4-FFF2-40B4-BE49-F238E27FC236}">
                <a16:creationId xmlns:a16="http://schemas.microsoft.com/office/drawing/2014/main" id="{2D2C5794-CF3A-4D6F-91C8-80409B14B4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63200" y="650835"/>
            <a:ext cx="914400" cy="9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16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566841" y="628561"/>
            <a:ext cx="10839096" cy="2280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indent="-284400" algn="just">
              <a:lnSpc>
                <a:spcPct val="107000"/>
              </a:lnSpc>
              <a:spcAft>
                <a:spcPts val="800"/>
              </a:spcAft>
            </a:pPr>
            <a:r>
              <a:rPr lang="pl-PL" sz="2500" b="1" u="sng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DOFINANSOWANIE KOSZTÓW WYKORZYSTANIA INFRASTRUKTURY BADAWCZEJ:</a:t>
            </a:r>
          </a:p>
          <a:p>
            <a:pPr marL="284400" indent="-284400" algn="just">
              <a:lnSpc>
                <a:spcPct val="107000"/>
              </a:lnSpc>
              <a:spcAft>
                <a:spcPts val="800"/>
              </a:spcAft>
            </a:pPr>
            <a:endParaRPr lang="pl-PL" sz="800" b="1" u="sng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4400" indent="-2844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Wartość dofinansowania: 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stanowi 15% iloczynu liczby 12, kwoty 3 450,00 PLN zwiększonej o koszty ubezpieczenia społecznego i współczynnika kosztochłonności prowadzenia działalności naukowej w dyscyplinie naukowej, w której doktorant przygotowuje rozprawę doktorską [Rozporządzenie Ministra Nauki i Szkolnictwa Wyższego z dnia 22 stycznia 2019 r. w sprawie współczynników kosztochłonności (Dz. U. poz. 202, z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późn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zm.]. </a:t>
            </a:r>
          </a:p>
          <a:p>
            <a:pPr marL="284400" indent="-284400" algn="just"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Proces rozliczania środków otrzymanych z Ministerstwa w ramach programu na przestrzeni lat ewaluował: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23740FC8-37BF-4499-B405-87AA66B5F28D}"/>
              </a:ext>
            </a:extLst>
          </p:cNvPr>
          <p:cNvSpPr/>
          <p:nvPr/>
        </p:nvSpPr>
        <p:spPr>
          <a:xfrm>
            <a:off x="805744" y="5054599"/>
            <a:ext cx="3854487" cy="916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EDYCJE od I do IV  </a:t>
            </a:r>
            <a:r>
              <a:rPr lang="pl-PL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przewidywały rozliczenie dofinansowania kosztów wykorzystania infrastruktury badawczej ryczałtem i umowy były tworzone z podziałem na dyscypliny (kilku doktorantów na jednej umowie)</a:t>
            </a:r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0C21965-0190-4A5D-8806-0751503111DE}"/>
              </a:ext>
            </a:extLst>
          </p:cNvPr>
          <p:cNvSpPr/>
          <p:nvPr/>
        </p:nvSpPr>
        <p:spPr>
          <a:xfrm>
            <a:off x="3055143" y="4275222"/>
            <a:ext cx="3967022" cy="77366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EDYCJE V i VI  </a:t>
            </a:r>
            <a:r>
              <a:rPr lang="pl-PL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przewidywały rozliczenie dofinansowania kosztów wykorzystania infrastruktury badawczej po kosztach rzeczywistych i umowy osobno dla każdego doktoranta</a:t>
            </a:r>
            <a:endParaRPr lang="pl-PL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C05B56D-46E8-41F8-A7D3-A87CA76256D9}"/>
              </a:ext>
            </a:extLst>
          </p:cNvPr>
          <p:cNvSpPr/>
          <p:nvPr/>
        </p:nvSpPr>
        <p:spPr>
          <a:xfrm>
            <a:off x="5034557" y="2909122"/>
            <a:ext cx="6307211" cy="13633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Edycja VII </a:t>
            </a:r>
            <a:r>
              <a:rPr lang="pl-PL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umowie przewidziano rozliczenie dofinansowania kosztów wykorzystania infrastruktury badawczej ryczałtem z jednoczesnym zachowaniem katalogu kosztów możliwych do sfinansowania z przyznanych na ten cel środków. Otrzymane z Ministerstwa wyjaśnienie zapisów umowy w powyższej sprawie wymaga dalszych konsultacji. W związku z powyższym (na dzień dzisiejszy): </a:t>
            </a:r>
            <a:r>
              <a:rPr lang="pl-PL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dla ewidencji kosztów rzeczywistych ponoszonych ze środków na dofinansowanie infrastruktury badawczej tworzone będzie konto techniczne 99DW, a ryczałt księgowany będzie na koncie głównym 03DW. O ewentualnych zmianach decyzji poinformujemy.</a:t>
            </a:r>
            <a:endParaRPr lang="pl-PL" sz="1200" b="1" dirty="0">
              <a:solidFill>
                <a:schemeClr val="tx1"/>
              </a:solidFill>
            </a:endParaRPr>
          </a:p>
        </p:txBody>
      </p:sp>
      <p:pic>
        <p:nvPicPr>
          <p:cNvPr id="9" name="Grafika 8" descr="Raczkować">
            <a:extLst>
              <a:ext uri="{FF2B5EF4-FFF2-40B4-BE49-F238E27FC236}">
                <a16:creationId xmlns:a16="http://schemas.microsoft.com/office/drawing/2014/main" id="{8B9AAEA3-3B65-4942-91E0-46308B3459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40743" y="4314851"/>
            <a:ext cx="914400" cy="817245"/>
          </a:xfrm>
          <a:prstGeom prst="rect">
            <a:avLst/>
          </a:prstGeom>
        </p:spPr>
      </p:pic>
      <p:pic>
        <p:nvPicPr>
          <p:cNvPr id="13" name="Grafika 12" descr="Biegać">
            <a:extLst>
              <a:ext uri="{FF2B5EF4-FFF2-40B4-BE49-F238E27FC236}">
                <a16:creationId xmlns:a16="http://schemas.microsoft.com/office/drawing/2014/main" id="{0D72F59C-0D66-46C5-BB13-DE256011B7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93332" y="3432159"/>
            <a:ext cx="841225" cy="84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92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715500" y="443048"/>
            <a:ext cx="10289384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Aktualne zapisy umowy DW 2023 na temat dofinansowania kosztów wykorzystania infrastruktury badawczej w §2:</a:t>
            </a:r>
            <a:endParaRPr lang="pl-PL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63BDCDB-D11B-4583-AEDC-7E6F7EB39A8D}"/>
              </a:ext>
            </a:extLst>
          </p:cNvPr>
          <p:cNvSpPr/>
          <p:nvPr/>
        </p:nvSpPr>
        <p:spPr>
          <a:xfrm>
            <a:off x="715499" y="955316"/>
            <a:ext cx="7834943" cy="4632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9. Środki finansowe przeznaczone na dofinansowanie kosztów wykorzystania infrastruktury</a:t>
            </a:r>
          </a:p>
          <a:p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badawczej są przekazywane </a:t>
            </a:r>
            <a:r>
              <a:rPr lang="pl-PL" sz="1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 formie ryczałtu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10. Wnioskodawca dysponuje środkami przeznaczonymi na dofinansowanie wykorzystania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infrastruktury badawczej w celu realizacji przez doktoranta projektu badawczego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i wykorzystuje je na </a:t>
            </a:r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środki, materiały, aparaturę, sprzęt, które wchodzą w skład</a:t>
            </a:r>
          </a:p>
          <a:p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infrastruktury badawczej zgodnej z definicją </a:t>
            </a:r>
            <a:r>
              <a:rPr lang="pl-PL" sz="1100" b="1" dirty="0">
                <a:highlight>
                  <a:srgbClr val="D0D8E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podaną </a:t>
            </a:r>
            <a:r>
              <a:rPr lang="pl-PL" sz="1100" b="1" u="sng" dirty="0">
                <a:highlight>
                  <a:srgbClr val="D0D8E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 Rozporządzeniu Rady (WE)</a:t>
            </a:r>
          </a:p>
          <a:p>
            <a:r>
              <a:rPr lang="pl-PL" sz="1100" b="1" u="sng" dirty="0">
                <a:highlight>
                  <a:srgbClr val="D0D8E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nr 723/2009 z dnia 25 czerwca 2009 r. w sprawie wspólnotowych ram prawnych konsorcjum</a:t>
            </a:r>
          </a:p>
          <a:p>
            <a:r>
              <a:rPr lang="pl-PL" sz="1100" b="1" u="sng" dirty="0">
                <a:highlight>
                  <a:srgbClr val="D0D8E8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na rzecz europejskiej infrastruktury badawczej (ERIC). </a:t>
            </a: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Wnioskodawca może wydatkować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środki także na </a:t>
            </a:r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naprawę, konserwację, koszty utrzymania sprzętu czy aparatury, które są już</a:t>
            </a:r>
          </a:p>
          <a:p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w jego posiadaniu.</a:t>
            </a: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 Ponadto Wnioskodawca ze środków przeznaczonych na dofinansowanie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wykorzystania infrastruktury badawczej </a:t>
            </a:r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może zlecić wykonanie badań lub analiz</a:t>
            </a:r>
          </a:p>
          <a:p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zewnętrznemu podmiotowi jeśli są one niezbędne do realizacji projektu badawczego</a:t>
            </a:r>
          </a:p>
          <a:p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doktoranta.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11. Wnioskodawca może wydatkować środki przeznaczone na dofinansowanie wykorzystania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infrastruktury badawczej na inne cele, które prowadzą w sposób bezpośredni do realizacji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projektu badawczego, tj. </a:t>
            </a:r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na koszty specjalistycznych szkoleń doktoranta oraz koszty</a:t>
            </a:r>
          </a:p>
          <a:p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publikacji.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12. Wnioskodawca może wydatkować środki przeznaczone na dofinansowanie wykorzystania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infrastruktury badawczej </a:t>
            </a:r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na koszty wyjazdów, noclegów czy opłat związanych z udziałem</a:t>
            </a:r>
          </a:p>
          <a:p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w konferencjach doktoranta biorącego udział w programie, </a:t>
            </a: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na koszty wynagrodzeń personelu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administracyjnego, w tym wykonującego obsługę kadrową, prawną i księgową programu, na</a:t>
            </a:r>
          </a:p>
          <a:p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koszty mediów (w tym energii elektrycznej, wody i gazu) </a:t>
            </a:r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oraz koszty usług</a:t>
            </a:r>
          </a:p>
          <a:p>
            <a:r>
              <a:rPr lang="pl-PL" sz="1100" b="1" dirty="0">
                <a:latin typeface="Calibri" panose="020F0502020204030204" pitchFamily="34" charset="0"/>
                <a:cs typeface="Calibri" panose="020F0502020204030204" pitchFamily="34" charset="0"/>
              </a:rPr>
              <a:t>telekomunikacyjnych, pocztowych i kurierskich.</a:t>
            </a:r>
          </a:p>
          <a:p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13. Wnioskodawca powinien móc wykazać związek wydatków, o których mowa w ust. 10-12</a:t>
            </a:r>
          </a:p>
          <a:p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z realizowanym projektem.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61F11F7-5509-42DB-BC9C-BBB96085469A}"/>
              </a:ext>
            </a:extLst>
          </p:cNvPr>
          <p:cNvSpPr/>
          <p:nvPr/>
        </p:nvSpPr>
        <p:spPr>
          <a:xfrm>
            <a:off x="6529138" y="2109704"/>
            <a:ext cx="5077326" cy="1615827"/>
          </a:xfrm>
          <a:prstGeom prst="rect">
            <a:avLst/>
          </a:prstGeom>
          <a:solidFill>
            <a:srgbClr val="D0D8E8"/>
          </a:solidFill>
        </p:spPr>
        <p:txBody>
          <a:bodyPr wrap="square">
            <a:spAutoFit/>
          </a:bodyPr>
          <a:lstStyle/>
          <a:p>
            <a:pPr algn="just"/>
            <a:r>
              <a:rPr lang="pl-PL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Wg Rozporządzenia Rady (WE) nr 723/2009 z dnia 25 czerwca 2009 r. </a:t>
            </a:r>
          </a:p>
          <a:p>
            <a:pPr algn="just"/>
            <a:r>
              <a:rPr lang="pl-PL" sz="1100" i="1" dirty="0">
                <a:latin typeface="Calibri" panose="020F0502020204030204" pitchFamily="34" charset="0"/>
                <a:cs typeface="Calibri" panose="020F0502020204030204" pitchFamily="34" charset="0"/>
              </a:rPr>
              <a:t>„Infrastruktura badawcza" oznacza obiekty, zasoby i powiązane z nimi usługi, które są wykorzystywane przez środowisko naukowe do prowadzenia badań naukowych na wysokim poziomie we wszystkich dziedzinach. Definicja ta obejmuje </a:t>
            </a:r>
            <a:r>
              <a:rPr lang="pl-PL" sz="1100" b="1" i="1" dirty="0">
                <a:latin typeface="Calibri" panose="020F0502020204030204" pitchFamily="34" charset="0"/>
                <a:cs typeface="Calibri" panose="020F0502020204030204" pitchFamily="34" charset="0"/>
              </a:rPr>
              <a:t>podstawowe wyposażenie naukowe i materiał badawczy; zasoby oparte na wiedzy, takie jak zbiory, archiwa i uporządkowane informacje naukowe; infrastrukturę dostępową opartą na technologiach informacyjno-komunikacyjnych taką jak sieć "</a:t>
            </a:r>
            <a:r>
              <a:rPr lang="pl-PL" sz="11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Grid</a:t>
            </a:r>
            <a:r>
              <a:rPr lang="pl-PL" sz="1100" b="1" i="1" dirty="0">
                <a:latin typeface="Calibri" panose="020F0502020204030204" pitchFamily="34" charset="0"/>
                <a:cs typeface="Calibri" panose="020F0502020204030204" pitchFamily="34" charset="0"/>
              </a:rPr>
              <a:t>", infrastrukturę komputerową, oprogramowanie i infrastrukturę łączności; </a:t>
            </a:r>
            <a:r>
              <a:rPr lang="pl-PL" sz="1100" i="1" dirty="0">
                <a:latin typeface="Calibri" panose="020F0502020204030204" pitchFamily="34" charset="0"/>
                <a:cs typeface="Calibri" panose="020F0502020204030204" pitchFamily="34" charset="0"/>
              </a:rPr>
              <a:t>oraz wszelkie inne środki niezbędne do osiągnięcia doskonałości w badaniach naukowych.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3630320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/>
        </p:nvSpPr>
        <p:spPr>
          <a:xfrm>
            <a:off x="752338" y="5492864"/>
            <a:ext cx="3255000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Rozliczeń Projektów</a:t>
            </a: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314C8FA7-E945-497C-9174-0EDC5951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32" y="2645636"/>
            <a:ext cx="10477850" cy="1354217"/>
          </a:xfrm>
        </p:spPr>
        <p:txBody>
          <a:bodyPr/>
          <a:lstStyle/>
          <a:p>
            <a:pPr algn="ctr"/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PROJEKT POMOCNICZY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 projektów ryczałtowych</a:t>
            </a:r>
            <a:endParaRPr lang="pl-PL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972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CF9018C-F301-4C4C-9637-FB5450AD52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188" y="222454"/>
            <a:ext cx="11295623" cy="580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3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481264" y="427199"/>
            <a:ext cx="10916652" cy="5599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systemie TETA został utworzony nowy wzorzec dla projektów tzw. pomocniczy do ryczałtów - 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grupa 99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Dla projektów Doktorat Wdrożeniowy 2023 jest to wzorzec 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99DW.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Każdemu z projektów głównych 03DW odpowiada </a:t>
            </a:r>
            <a:r>
              <a:rPr lang="pl-PL" sz="1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pomocniczy, w którym księgowane są koszty rzeczywiste ponoszone w ramach dofinansowania kosztów wykorzystania infrastruktury badawczej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Oznacza to, że na fakturach, na delegacjach itd. jako źródło finansowania kosztu</a:t>
            </a:r>
            <a:r>
              <a:rPr lang="pl-PL" sz="16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wskazujemy projekt pomocniczy zamiast projektu głównego.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Ryczałt w projekcie głównym winien być księgowany na podstawie pisma, które należy złożyć w Kwesturze z prośbą o zaksięgowanie ryczałtu w projekcie głównym – 03DW, z jednoczesnym pomniejszeniem wartości kosztów zaksięgowanych w projekcie pomocniczym 99DW.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wniosku o otwarcie projektu 03DW należy dołączyć dodatkową kalkulację kosztów dla projektu pomocniczego 99DW. Kalkulacja dla projektu głównego zawiera drzewko zadań odzwierciedlające specyfikę projektu i sposób raportowania. Kalkulacja dla projektu pomocniczego nie zawiera drzewka zadań – wystarczy jedno zadanie, natomiast koszty BI winny odzwierciedlać wszystkie planowane do poniesienia koszty rzeczywiste w ramach dofinansowania kosztów wykorzystania infrastruktury badawczej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Rodzaj działalności, sposób rozliczenia VAT w projekcie głównym i pomocniczym są takie same. Źródła finansowania: w projekcie głównym to dotacja krajowa, w projekcie pomocniczym są to środki własne. Konta bankowe: dla projektu głównego rachunek wydzielony, dla projektu pomocniczego konto podstawowe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PWr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tytule projektu pomocniczego należy wpisać, dla łatwiejszego wyszukiwania, numer projektu głównego. Oprócz tej identyfikacji powiązań pomiędzy projektami należy uzupełnić pole "Projekty powiązane" w zakładce Dane podstawowe: dla projektu głównego wskazać projekt pomocniczy, dla projektu pomocniczego projekt główny.</a:t>
            </a:r>
          </a:p>
        </p:txBody>
      </p:sp>
    </p:spTree>
    <p:extLst>
      <p:ext uri="{BB962C8B-B14F-4D97-AF65-F5344CB8AC3E}">
        <p14:creationId xmlns:p14="http://schemas.microsoft.com/office/powerpoint/2010/main" val="351539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3409" y="-21644"/>
            <a:ext cx="12258818" cy="690128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3"/>
          <p:cNvSpPr txBox="1"/>
          <p:nvPr/>
        </p:nvSpPr>
        <p:spPr>
          <a:xfrm>
            <a:off x="7334250" y="2475350"/>
            <a:ext cx="4695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Dziękujemy za uwagę</a:t>
            </a:r>
            <a:endParaRPr sz="2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3035</TotalTime>
  <Words>1578</Words>
  <Application>Microsoft Office PowerPoint</Application>
  <PresentationFormat>Panoramiczny</PresentationFormat>
  <Paragraphs>99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8" baseType="lpstr">
      <vt:lpstr>Arial</vt:lpstr>
      <vt:lpstr>Montserrat</vt:lpstr>
      <vt:lpstr>Calibri</vt:lpstr>
      <vt:lpstr>Montserrat Medium</vt:lpstr>
      <vt:lpstr>Lato</vt:lpstr>
      <vt:lpstr>Times New Roman</vt:lpstr>
      <vt:lpstr>Wingdings</vt:lpstr>
      <vt:lpstr>Office Theme</vt:lpstr>
      <vt:lpstr>PROCES OTWIERANIA  PROJEKTÓW W RAMACH PROGRAMU DOKTORAT WDROŻENIOWY 2023 (edycja VII)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PROJEKT POMOCNICZY do projektów ryczałtowych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całej prezentacji</dc:title>
  <dc:creator>ewa.sowinska-luc@pwr.edu.pl</dc:creator>
  <cp:lastModifiedBy>ewa.sowinska-luc@pwr.edu.pl</cp:lastModifiedBy>
  <cp:revision>308</cp:revision>
  <cp:lastPrinted>2024-03-19T08:00:15Z</cp:lastPrinted>
  <dcterms:created xsi:type="dcterms:W3CDTF">2023-09-29T07:12:08Z</dcterms:created>
  <dcterms:modified xsi:type="dcterms:W3CDTF">2024-03-25T14:15:19Z</dcterms:modified>
</cp:coreProperties>
</file>