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36" r:id="rId1"/>
  </p:sldMasterIdLst>
  <p:notesMasterIdLst>
    <p:notesMasterId r:id="rId30"/>
  </p:notesMasterIdLst>
  <p:sldIdLst>
    <p:sldId id="256" r:id="rId2"/>
    <p:sldId id="392" r:id="rId3"/>
    <p:sldId id="400" r:id="rId4"/>
    <p:sldId id="386" r:id="rId5"/>
    <p:sldId id="382" r:id="rId6"/>
    <p:sldId id="278" r:id="rId7"/>
    <p:sldId id="381" r:id="rId8"/>
    <p:sldId id="279" r:id="rId9"/>
    <p:sldId id="280" r:id="rId10"/>
    <p:sldId id="411" r:id="rId11"/>
    <p:sldId id="387" r:id="rId12"/>
    <p:sldId id="281" r:id="rId13"/>
    <p:sldId id="282" r:id="rId14"/>
    <p:sldId id="401" r:id="rId15"/>
    <p:sldId id="403" r:id="rId16"/>
    <p:sldId id="404" r:id="rId17"/>
    <p:sldId id="405" r:id="rId18"/>
    <p:sldId id="402" r:id="rId19"/>
    <p:sldId id="423" r:id="rId20"/>
    <p:sldId id="421" r:id="rId21"/>
    <p:sldId id="399" r:id="rId22"/>
    <p:sldId id="286" r:id="rId23"/>
    <p:sldId id="378" r:id="rId24"/>
    <p:sldId id="413" r:id="rId25"/>
    <p:sldId id="380" r:id="rId26"/>
    <p:sldId id="391" r:id="rId27"/>
    <p:sldId id="409" r:id="rId28"/>
    <p:sldId id="262" r:id="rId29"/>
  </p:sldIdLst>
  <p:sldSz cx="12192000" cy="6858000"/>
  <p:notesSz cx="9926638" cy="6797675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Lato" panose="020B0604020202020204" charset="-18"/>
      <p:regular r:id="rId35"/>
      <p:bold r:id="rId36"/>
      <p:italic r:id="rId37"/>
      <p:boldItalic r:id="rId38"/>
    </p:embeddedFont>
    <p:embeddedFont>
      <p:font typeface="Montserrat" panose="020B0604020202020204" charset="0"/>
      <p:regular r:id="rId39"/>
      <p:bold r:id="rId40"/>
      <p:italic r:id="rId41"/>
      <p:boldItalic r:id="rId42"/>
    </p:embeddedFont>
    <p:embeddedFont>
      <p:font typeface="Montserrat Medium" panose="020B0604020202020204" charset="-18"/>
      <p:regular r:id="rId43"/>
      <p:bold r:id="rId44"/>
      <p:italic r:id="rId45"/>
      <p:boldItalic r:id="rId46"/>
    </p:embeddedFont>
    <p:embeddedFont>
      <p:font typeface="Tahoma" panose="020B0604030504040204" pitchFamily="34" charset="0"/>
      <p:regular r:id="rId47"/>
      <p:bold r:id="rId4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890DAE55-76E7-49B1-ABDE-8BDB85F5F290}">
          <p14:sldIdLst>
            <p14:sldId id="256"/>
            <p14:sldId id="392"/>
            <p14:sldId id="400"/>
            <p14:sldId id="386"/>
            <p14:sldId id="382"/>
            <p14:sldId id="278"/>
            <p14:sldId id="381"/>
            <p14:sldId id="279"/>
            <p14:sldId id="280"/>
            <p14:sldId id="411"/>
            <p14:sldId id="387"/>
            <p14:sldId id="281"/>
            <p14:sldId id="282"/>
            <p14:sldId id="401"/>
            <p14:sldId id="403"/>
            <p14:sldId id="404"/>
            <p14:sldId id="405"/>
            <p14:sldId id="402"/>
            <p14:sldId id="423"/>
            <p14:sldId id="421"/>
            <p14:sldId id="399"/>
            <p14:sldId id="286"/>
            <p14:sldId id="378"/>
            <p14:sldId id="413"/>
            <p14:sldId id="380"/>
            <p14:sldId id="391"/>
            <p14:sldId id="409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639">
          <p15:clr>
            <a:srgbClr val="A4A3A4"/>
          </p15:clr>
        </p15:guide>
        <p15:guide id="2" pos="451">
          <p15:clr>
            <a:srgbClr val="A4A3A4"/>
          </p15:clr>
        </p15:guide>
        <p15:guide id="3" pos="1142">
          <p15:clr>
            <a:srgbClr val="A4A3A4"/>
          </p15:clr>
        </p15:guide>
        <p15:guide id="4" pos="1321">
          <p15:clr>
            <a:srgbClr val="A4A3A4"/>
          </p15:clr>
        </p15:guide>
        <p15:guide id="5" pos="2008">
          <p15:clr>
            <a:srgbClr val="A4A3A4"/>
          </p15:clr>
        </p15:guide>
        <p15:guide id="6" pos="2193">
          <p15:clr>
            <a:srgbClr val="A4A3A4"/>
          </p15:clr>
        </p15:guide>
        <p15:guide id="7" pos="2880">
          <p15:clr>
            <a:srgbClr val="A4A3A4"/>
          </p15:clr>
        </p15:guide>
        <p15:guide id="8" pos="3059">
          <p15:clr>
            <a:srgbClr val="A4A3A4"/>
          </p15:clr>
        </p15:guide>
        <p15:guide id="9" pos="3750">
          <p15:clr>
            <a:srgbClr val="A4A3A4"/>
          </p15:clr>
        </p15:guide>
        <p15:guide id="10" pos="3929">
          <p15:clr>
            <a:srgbClr val="A4A3A4"/>
          </p15:clr>
        </p15:guide>
        <p15:guide id="11" pos="4620">
          <p15:clr>
            <a:srgbClr val="A4A3A4"/>
          </p15:clr>
        </p15:guide>
        <p15:guide id="12" pos="4799">
          <p15:clr>
            <a:srgbClr val="A4A3A4"/>
          </p15:clr>
        </p15:guide>
        <p15:guide id="13" pos="5484">
          <p15:clr>
            <a:srgbClr val="A4A3A4"/>
          </p15:clr>
        </p15:guide>
        <p15:guide id="14" pos="5669">
          <p15:clr>
            <a:srgbClr val="A4A3A4"/>
          </p15:clr>
        </p15:guide>
        <p15:guide id="15" pos="6356">
          <p15:clr>
            <a:srgbClr val="A4A3A4"/>
          </p15:clr>
        </p15:guide>
        <p15:guide id="16" pos="6539">
          <p15:clr>
            <a:srgbClr val="A4A3A4"/>
          </p15:clr>
        </p15:guide>
        <p15:guide id="17" pos="7226">
          <p15:clr>
            <a:srgbClr val="A4A3A4"/>
          </p15:clr>
        </p15:guide>
        <p15:guide id="18" orient="horz" pos="681">
          <p15:clr>
            <a:srgbClr val="A4A3A4"/>
          </p15:clr>
        </p15:guide>
        <p15:guide id="19" orient="horz" pos="40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wa.sowinska-luc@pwr.edu.pl" initials="e" lastIdx="1" clrIdx="0">
    <p:extLst>
      <p:ext uri="{19B8F6BF-5375-455C-9EA6-DF929625EA0E}">
        <p15:presenceInfo xmlns:p15="http://schemas.microsoft.com/office/powerpoint/2012/main" userId="S-1-5-21-3987460640-168472576-1377536522-366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5BAB"/>
    <a:srgbClr val="0080C0"/>
    <a:srgbClr val="4A7EBB"/>
    <a:srgbClr val="C8B0ED"/>
    <a:srgbClr val="E5EEFF"/>
    <a:srgbClr val="A3C4FF"/>
    <a:srgbClr val="558ED5"/>
    <a:srgbClr val="4A7E80"/>
    <a:srgbClr val="D0D8E8"/>
    <a:srgbClr val="9BC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60"/>
      </p:cViewPr>
      <p:guideLst>
        <p:guide orient="horz" pos="3639"/>
        <p:guide pos="451"/>
        <p:guide pos="1142"/>
        <p:guide pos="1321"/>
        <p:guide pos="2008"/>
        <p:guide pos="2193"/>
        <p:guide pos="2880"/>
        <p:guide pos="3059"/>
        <p:guide pos="3750"/>
        <p:guide pos="3929"/>
        <p:guide pos="4620"/>
        <p:guide pos="4799"/>
        <p:guide pos="5484"/>
        <p:guide pos="5669"/>
        <p:guide pos="6356"/>
        <p:guide pos="6539"/>
        <p:guide pos="7226"/>
        <p:guide orient="horz" pos="681"/>
        <p:guide orient="horz" pos="4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0"/>
            <a:ext cx="4301543" cy="34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2512" y="0"/>
            <a:ext cx="4301543" cy="34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6456220"/>
            <a:ext cx="4301543" cy="34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2512" y="6456220"/>
            <a:ext cx="4301543" cy="34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b" anchorCtr="0">
            <a:noAutofit/>
          </a:bodyPr>
          <a:lstStyle/>
          <a:p>
            <a:pPr algn="r">
              <a:buClr>
                <a:srgbClr val="000000"/>
              </a:buClr>
              <a:buSzPts val="1200"/>
            </a:pPr>
            <a:fld id="{00000000-1234-1234-1234-123412341234}" type="slidenum">
              <a:rPr lang="pl-PL" sz="11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200"/>
              </a:pPr>
              <a:t>‹#›</a:t>
            </a:fld>
            <a:endParaRPr lang="pl-PL"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7166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9764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61792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9948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39896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42972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395786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07351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1558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729183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29122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9353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951010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091357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82811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545668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32958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33389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78847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35287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12561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485603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720508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343555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632099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3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735160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50" name="Google Shape;15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814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1475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ubTitle" idx="1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177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3312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254090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000">
              <a:schemeClr val="bg1"/>
            </a:gs>
            <a:gs pos="89000">
              <a:schemeClr val="bg1">
                <a:lumMod val="75000"/>
              </a:schemeClr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17793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1" r:id="rId4"/>
    <p:sldLayoutId id="2147483744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7" Type="http://schemas.openxmlformats.org/officeDocument/2006/relationships/hyperlink" Target="https://www.ue.katowice.pl/fileadmin/user_upload/badania_naukowe/projekty_badawcze/2021_10_instrukcja_open_access_NCN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ue.katowice.pl/fileadmin/user_upload/badania_naukowe/projekty_badawcze/zarzadzenieDyr-38_2020-1.pdf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7" Type="http://schemas.openxmlformats.org/officeDocument/2006/relationships/hyperlink" Target="https://www.ncn.gov.pl/sites/default/files/pliki/pismo_ws_zlagodzenia_zapisow%20dotyczacych_polityki_oa_w_ncn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iblioteka.upwr.edu.pl/nauka/open-access/doaj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7" Type="http://schemas.openxmlformats.org/officeDocument/2006/relationships/hyperlink" Target="https://www.ncn.gov.pl/sites/default/files/pliki/pismo_ws_zlagodzenia_zapisow%20dotyczacych_polityki_oa_w_ncn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2.sherpa.ac.uk/opendoar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biblioteka.upwr.edu.pl/nauka/publikowanie/programy-publikowania-otwartego" TargetMode="External"/><Relationship Id="rId3" Type="http://schemas.openxmlformats.org/officeDocument/2006/relationships/hyperlink" Target="mailto:dp@pwr.edu.pl" TargetMode="External"/><Relationship Id="rId7" Type="http://schemas.openxmlformats.org/officeDocument/2006/relationships/hyperlink" Target="https://esac-initiative.org/about/transformative-agreements/agreement-registry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cs.google.com/spreadsheets/d/e/2PACX-1vRDEG3LfwF2rPsavrXYyz51pXGnNhQLnJC61opWHnpl6uXNmfR7JVxn_kptP_fuQA/pubhtml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hyperlink" Target="https://www.ncn.gov.pl/sites/default/files/pliki/pismo_ws_zlagodzenia_zapisow%20dotyczacych_polityki_oa_w_ncn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aj.org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7"/>
          <p:cNvSpPr txBox="1"/>
          <p:nvPr/>
        </p:nvSpPr>
        <p:spPr>
          <a:xfrm>
            <a:off x="752338" y="5492863"/>
            <a:ext cx="3234125" cy="343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l-PL" sz="1200" dirty="0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Sekcja Rozliczeń Projektów</a:t>
            </a:r>
          </a:p>
        </p:txBody>
      </p:sp>
      <p:pic>
        <p:nvPicPr>
          <p:cNvPr id="50" name="Google Shape;5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000" y="362626"/>
            <a:ext cx="3736963" cy="130742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314C8FA7-E945-497C-9174-0EDC59515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964" y="2679192"/>
            <a:ext cx="9720072" cy="861774"/>
          </a:xfrm>
        </p:spPr>
        <p:txBody>
          <a:bodyPr/>
          <a:lstStyle/>
          <a:p>
            <a:pPr algn="ctr"/>
            <a:r>
              <a:rPr lang="pl-PL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OPEN ACCESS W PROJEKTACH FINANSOWANYCH PRZEZ NARODOWE CENTRUM NAUKI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513027"/>
            <a:ext cx="9603275" cy="1049235"/>
          </a:xfrm>
          <a:ln>
            <a:noFill/>
          </a:ln>
        </p:spPr>
        <p:txBody>
          <a:bodyPr anchor="ctr" anchorCtr="0">
            <a:noAutofit/>
          </a:bodyPr>
          <a:lstStyle/>
          <a:p>
            <a:pPr algn="ctr"/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WPROWADZENIE DO OTWARTEJ NAUKI</a:t>
            </a: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9627" y="1677864"/>
            <a:ext cx="9603275" cy="3881030"/>
          </a:xfrm>
        </p:spPr>
        <p:txBody>
          <a:bodyPr>
            <a:noAutofit/>
          </a:bodyPr>
          <a:lstStyle/>
          <a:p>
            <a:pPr marL="0" indent="0" algn="just">
              <a:spcAft>
                <a:spcPts val="1200"/>
              </a:spcAft>
            </a:pPr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Aft>
                <a:spcPts val="1200"/>
              </a:spcAft>
            </a:pP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Otwarta nauka (Open science) </a:t>
            </a:r>
            <a:r>
              <a:rPr lang="pl-PL" dirty="0"/>
              <a:t>jest często definiowana jako termin obejmujący wiele ruchów naukowych mających na celu </a:t>
            </a:r>
            <a:r>
              <a:rPr lang="pl-PL" b="1" dirty="0"/>
              <a:t>usunięcie barier w udostępnianiu</a:t>
            </a:r>
            <a:r>
              <a:rPr lang="pl-PL" dirty="0"/>
              <a:t> wszelkiego rodzaju wyników badań naukowych, zasobów, metod lub narzędzi na dowolnym etapie procesu badawczego.</a:t>
            </a:r>
          </a:p>
          <a:p>
            <a:pPr marL="0" indent="0" algn="just">
              <a:spcAft>
                <a:spcPts val="1200"/>
              </a:spcAft>
            </a:pPr>
            <a:endParaRPr lang="pl-PL" sz="1600" b="1" dirty="0">
              <a:solidFill>
                <a:srgbClr val="FF0000"/>
              </a:solidFill>
            </a:endParaRPr>
          </a:p>
          <a:p>
            <a:pPr marL="0" indent="0" algn="just">
              <a:spcAft>
                <a:spcPts val="1200"/>
              </a:spcAft>
            </a:pP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Otwarta nauka (Open science)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ma na celu udostępnienie wiedzy naukowej, metod, danych, dowodów badawczych, zwiększenie współpracy naukowej, dzielenie się informacjami z korzyścią dla nauki i społeczeństwa.</a:t>
            </a:r>
          </a:p>
          <a:p>
            <a:pPr marL="0" indent="0" algn="just">
              <a:spcAft>
                <a:spcPts val="1200"/>
              </a:spcAft>
            </a:pPr>
            <a:endParaRPr lang="pl-PL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Aft>
                <a:spcPts val="1200"/>
              </a:spcAft>
            </a:pPr>
            <a:r>
              <a:rPr lang="pl-PL" sz="1400" b="1" dirty="0">
                <a:solidFill>
                  <a:srgbClr val="FF0000"/>
                </a:solidFill>
              </a:rPr>
              <a:t>(FOSTER/</a:t>
            </a:r>
            <a:r>
              <a:rPr lang="pl-PL" sz="1400" b="1" dirty="0" err="1">
                <a:solidFill>
                  <a:srgbClr val="FF0000"/>
                </a:solidFill>
              </a:rPr>
              <a:t>FacilitateOpenScienceTrainingforEuropeanResearch</a:t>
            </a:r>
            <a:r>
              <a:rPr lang="pl-PL" sz="1400" b="1" dirty="0">
                <a:solidFill>
                  <a:srgbClr val="FF0000"/>
                </a:solidFill>
              </a:rPr>
              <a:t>, 2014-2019).</a:t>
            </a:r>
            <a:endParaRPr lang="pl-PL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Aft>
                <a:spcPts val="1200"/>
              </a:spcAft>
            </a:pPr>
            <a:r>
              <a:rPr lang="pl-PL" sz="1400" b="1" dirty="0">
                <a:solidFill>
                  <a:srgbClr val="FF0000"/>
                </a:solidFill>
              </a:rPr>
              <a:t>(UNESCO </a:t>
            </a:r>
            <a:r>
              <a:rPr lang="pl-PL" sz="1400" b="1" dirty="0" err="1">
                <a:solidFill>
                  <a:srgbClr val="FF0000"/>
                </a:solidFill>
              </a:rPr>
              <a:t>Recommendation</a:t>
            </a:r>
            <a:r>
              <a:rPr lang="pl-PL" sz="1400" b="1" dirty="0">
                <a:solidFill>
                  <a:srgbClr val="FF0000"/>
                </a:solidFill>
              </a:rPr>
              <a:t> on Open Science, przyjęta na 41. sesji Konferencji Generalnej UNESCO w listopadzie 2021 r.) </a:t>
            </a:r>
          </a:p>
          <a:p>
            <a:pPr marL="0" indent="0" algn="just">
              <a:buNone/>
            </a:pPr>
            <a:endParaRPr lang="pl-PL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574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513027"/>
            <a:ext cx="9603275" cy="1049235"/>
          </a:xfrm>
          <a:ln>
            <a:noFill/>
          </a:ln>
        </p:spPr>
        <p:txBody>
          <a:bodyPr anchor="ctr" anchorCtr="0">
            <a:noAutofit/>
          </a:bodyPr>
          <a:lstStyle/>
          <a:p>
            <a:pPr algn="ctr"/>
            <a: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Polityka NCN dotycząca otwartego dostępu</a:t>
            </a:r>
            <a:endParaRPr lang="pl-PL" sz="2800" b="1" dirty="0">
              <a:solidFill>
                <a:srgbClr val="008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9627" y="1677864"/>
            <a:ext cx="9603275" cy="3881030"/>
          </a:xfrm>
        </p:spPr>
        <p:txBody>
          <a:bodyPr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Narodowe Centrum Nauki, jako agencja finansująca badania naukowe na podstawie zarządzenia Dyrektora NCN nr 38/2020 z dnia 27 maja 2020r. wprowadziło </a:t>
            </a:r>
            <a:r>
              <a:rPr lang="pl-PL" sz="1800" b="1" dirty="0">
                <a:latin typeface="Calibri" panose="020F0502020204030204" pitchFamily="34" charset="0"/>
                <a:cs typeface="Calibri" panose="020F0502020204030204" pitchFamily="34" charset="0"/>
              </a:rPr>
              <a:t>Politykę dotyczą otwartego dostępu do publikacji </a:t>
            </a:r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w ramach której wymagane jest, by prace naukowe będące efektem realizacji projektów                                   były upowszechniane zgodnie z Koncepcją otwartego dostępu; 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Aft>
                <a:spcPts val="1200"/>
              </a:spcAft>
              <a:buNone/>
            </a:pPr>
            <a:r>
              <a:rPr lang="pl-PL" sz="1800" b="1" dirty="0">
                <a:latin typeface="Calibri" panose="020F0502020204030204" pitchFamily="34" charset="0"/>
                <a:cs typeface="Calibri" panose="020F0502020204030204" pitchFamily="34" charset="0"/>
              </a:rPr>
              <a:t>Koncepcja otwartego dostępu (z ang. Open Access) - </a:t>
            </a:r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dotyczy udostępnienia w </a:t>
            </a:r>
            <a:r>
              <a:rPr lang="pl-PL" sz="1800" b="1" dirty="0">
                <a:latin typeface="Calibri" panose="020F0502020204030204" pitchFamily="34" charset="0"/>
                <a:cs typeface="Calibri" panose="020F0502020204030204" pitchFamily="34" charset="0"/>
              </a:rPr>
              <a:t>postaci cyfrowej w Internecie</a:t>
            </a:r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 publikacji naukowych oraz wszelkich danych powstałych w wyniku realizacji projektu </a:t>
            </a:r>
            <a:r>
              <a:rPr lang="pl-PL" sz="1800" b="1" dirty="0">
                <a:latin typeface="Calibri" panose="020F0502020204030204" pitchFamily="34" charset="0"/>
                <a:cs typeface="Calibri" panose="020F0502020204030204" pitchFamily="34" charset="0"/>
              </a:rPr>
              <a:t>w celu umożliwienia bezpłatnego ich wykorzystania</a:t>
            </a:r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 przez naukowców, studentów i całe społeczeństwo.</a:t>
            </a:r>
          </a:p>
          <a:p>
            <a:pPr marL="0" indent="0" algn="just">
              <a:spcAft>
                <a:spcPts val="1200"/>
              </a:spcAft>
            </a:pP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Open Access OA 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– oznacza powszechny, wolny i natychmiastowy dostęp do cyfrowych form zapisu danych i treści naukowych dla każdego użytkownika sieci bez ponoszenia opłat; </a:t>
            </a:r>
          </a:p>
          <a:p>
            <a:pPr marL="0" indent="0" algn="just">
              <a:buNone/>
            </a:pPr>
            <a:endParaRPr lang="pl-PL" sz="16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hlinkClick r:id="rId6" tooltip="Initiates file downloa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Polityka NCN dotycząca otwartego dostępu do publikacji</a:t>
            </a:r>
            <a:r>
              <a:rPr lang="pl-PL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hlinkClick r:id="rId7" tooltip="Initiates file downloa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Instrukcja: polityka NCN dotycząca otwartego dostępu do publikacji</a:t>
            </a:r>
            <a:r>
              <a:rPr lang="pl-PL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just">
              <a:buNone/>
            </a:pPr>
            <a:endParaRPr lang="pl-PL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608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513027"/>
            <a:ext cx="9603275" cy="1049235"/>
          </a:xfrm>
          <a:ln>
            <a:noFill/>
          </a:ln>
        </p:spPr>
        <p:txBody>
          <a:bodyPr anchor="ctr" anchorCtr="0">
            <a:noAutofit/>
          </a:bodyPr>
          <a:lstStyle/>
          <a:p>
            <a:pPr algn="ctr"/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Polityka NCN dotycząca otwartego dostępu</a:t>
            </a: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9627" y="1677863"/>
            <a:ext cx="9603275" cy="4293647"/>
          </a:xfrm>
        </p:spPr>
        <p:txBody>
          <a:bodyPr>
            <a:noAutofit/>
          </a:bodyPr>
          <a:lstStyle/>
          <a:p>
            <a:endParaRPr lang="pl-PL" dirty="0"/>
          </a:p>
          <a:p>
            <a:pPr marL="51435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Polityka obowiązuje dla projektów badawczych, stypendiów naukowych, staży i działań naukowych w których umowy grantowe zostały podpisane od 2021 roku (czyli od 38 edycji konkursowej).</a:t>
            </a:r>
          </a:p>
          <a:p>
            <a:pPr marL="514350" indent="-285750" algn="just">
              <a:buFont typeface="Wingdings" panose="05000000000000000000" pitchFamily="2" charset="2"/>
              <a:buChar char="q"/>
            </a:pP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 algn="just">
              <a:buFont typeface="Wingdings" panose="05000000000000000000" pitchFamily="2" charset="2"/>
              <a:buChar char="q"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Polityka </a:t>
            </a:r>
            <a:r>
              <a:rPr lang="pl-PL" dirty="0"/>
              <a:t>określa zasady publikowania w otwartym dostępie </a:t>
            </a:r>
            <a:r>
              <a:rPr lang="pl-PL" b="1" dirty="0"/>
              <a:t>wyników badań</a:t>
            </a:r>
            <a:r>
              <a:rPr lang="pl-PL" dirty="0"/>
              <a:t>, czy też </a:t>
            </a:r>
            <a:r>
              <a:rPr lang="pl-PL" b="1" dirty="0"/>
              <a:t>oryginalnych danych badawczych</a:t>
            </a:r>
            <a:r>
              <a:rPr lang="pl-PL" dirty="0"/>
              <a:t> będących efektem realizacji projektów badawczych finansowanych lub współfinansowanych ze środków publicznych na naukę. </a:t>
            </a:r>
          </a:p>
          <a:p>
            <a:pPr marL="514350" indent="-285750" algn="just">
              <a:buFont typeface="Wingdings" panose="05000000000000000000" pitchFamily="2" charset="2"/>
              <a:buChar char="q"/>
            </a:pPr>
            <a:endParaRPr lang="pl-PL" dirty="0"/>
          </a:p>
          <a:p>
            <a:pPr marL="514350" indent="-285750" algn="just">
              <a:buFont typeface="Wingdings" panose="05000000000000000000" pitchFamily="2" charset="2"/>
              <a:buChar char="q"/>
            </a:pPr>
            <a:r>
              <a:rPr lang="pl-PL" dirty="0"/>
              <a:t>NCN definiuje otwarty dostęp do publikacji, tzw. </a:t>
            </a:r>
            <a:r>
              <a:rPr lang="pl-PL" i="1" dirty="0"/>
              <a:t>open </a:t>
            </a:r>
            <a:r>
              <a:rPr lang="pl-PL" i="1" dirty="0" err="1"/>
              <a:t>access</a:t>
            </a:r>
            <a:r>
              <a:rPr lang="pl-PL" i="1" dirty="0"/>
              <a:t> </a:t>
            </a:r>
            <a:r>
              <a:rPr lang="pl-PL" dirty="0"/>
              <a:t>nie tylko jako darmowy dostęp do publikacji w Internecie, ale także możliwość powielania, rozpowszechniania i dowolnego wykorzystania treści przez czytelnika, zgodnie z warunkami licencji praw autorskich CC-BY.</a:t>
            </a:r>
          </a:p>
          <a:p>
            <a:pPr marL="514350" indent="-285750" algn="just">
              <a:buFont typeface="Wingdings" panose="05000000000000000000" pitchFamily="2" charset="2"/>
              <a:buChar char="q"/>
            </a:pPr>
            <a:endParaRPr lang="pl-PL" dirty="0"/>
          </a:p>
          <a:p>
            <a:pPr marL="514350" indent="-285750" algn="just">
              <a:buFont typeface="Wingdings" panose="05000000000000000000" pitchFamily="2" charset="2"/>
              <a:buChar char="q"/>
            </a:pPr>
            <a:r>
              <a:rPr lang="pl-PL" dirty="0"/>
              <a:t>Polityka otwartego dostępu </a:t>
            </a:r>
            <a:r>
              <a:rPr lang="pl-PL" b="1" dirty="0"/>
              <a:t>nie obejmuje zasad publikowania monografii</a:t>
            </a:r>
            <a:r>
              <a:rPr lang="pl-PL" dirty="0"/>
              <a:t>, rozdziałów monografii i recenzowanych utworów zebranych</a:t>
            </a:r>
            <a:endParaRPr lang="pl-PL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672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5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513027"/>
            <a:ext cx="9603275" cy="1049235"/>
          </a:xfrm>
          <a:ln>
            <a:noFill/>
          </a:ln>
        </p:spPr>
        <p:txBody>
          <a:bodyPr anchor="ctr" anchorCtr="0">
            <a:noAutofit/>
          </a:bodyPr>
          <a:lstStyle/>
          <a:p>
            <a:pPr algn="ctr"/>
            <a: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Polityka NCN dotycząca otwartego dostępu</a:t>
            </a:r>
            <a:endParaRPr lang="pl-PL" sz="2800" b="1" dirty="0">
              <a:solidFill>
                <a:srgbClr val="008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6261" y="1686742"/>
            <a:ext cx="9603275" cy="3881030"/>
          </a:xfrm>
        </p:spPr>
        <p:txBody>
          <a:bodyPr>
            <a:noAutofit/>
          </a:bodyPr>
          <a:lstStyle/>
          <a:p>
            <a:pPr marL="514350" indent="-285750">
              <a:buFont typeface="Wingdings" panose="05000000000000000000" pitchFamily="2" charset="2"/>
              <a:buChar char="§"/>
            </a:pP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 algn="just"/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Obowiązek związany z otwartym dostępem odnosi się do dwóch kategorii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28600" indent="0"/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>
              <a:buFont typeface="Wingdings" panose="05000000000000000000" pitchFamily="2" charset="2"/>
              <a:buChar char="q"/>
            </a:pP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Otwarty dostęp do publikacji naukowych </a:t>
            </a:r>
          </a:p>
          <a:p>
            <a:pPr marL="228600" indent="0" algn="just"/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Kategoria ta odnosi się do bezpłatnego i publicznego dostępu online do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publikacji naukowych będących efektem realizacji projektów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- głównie artykułów publikowanych w czasopismach naukowych, ale też materiałów konferencyjnych umożliwiając swobodny dostęp dla wszystkich zainteresowanych.</a:t>
            </a:r>
          </a:p>
          <a:p>
            <a:pPr marL="514350" indent="-285750" algn="just">
              <a:buFont typeface="Wingdings" panose="05000000000000000000" pitchFamily="2" charset="2"/>
              <a:buChar char="q"/>
            </a:pP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>
              <a:buFont typeface="Wingdings" panose="05000000000000000000" pitchFamily="2" charset="2"/>
              <a:buChar char="q"/>
            </a:pP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Otwarty dostęp do danych badawczych</a:t>
            </a:r>
          </a:p>
          <a:p>
            <a:pPr marL="228600" indent="0" algn="just"/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Kategoria ta odnosi się do wymogu udostępnienia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danych z badań naukowych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- danych powiązanych z publikacjami oraz innych danych, takich, jak np. wyselekcjonowane, ale niepublikowane zbiory danych lub surowe dane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w sposób otwarty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, który umożliwia innym osobom swobodne korzystanie. </a:t>
            </a:r>
          </a:p>
          <a:p>
            <a:pPr marL="228600" indent="0"/>
            <a:endParaRPr lang="pl-PL" sz="1600" b="1" dirty="0"/>
          </a:p>
          <a:p>
            <a:pPr marL="514350" indent="-285750">
              <a:buFontTx/>
              <a:buChar char="-"/>
            </a:pPr>
            <a:endParaRPr lang="pl-PL" dirty="0"/>
          </a:p>
          <a:p>
            <a:pPr marL="0" indent="0" algn="just">
              <a:buNone/>
            </a:pPr>
            <a:endParaRPr lang="pl-PL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900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6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574284"/>
            <a:ext cx="9603275" cy="1049235"/>
          </a:xfrm>
        </p:spPr>
        <p:txBody>
          <a:bodyPr>
            <a:noAutofit/>
          </a:bodyPr>
          <a:lstStyle/>
          <a:p>
            <a:pPr algn="ctr"/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Publikowanie wyników badań – wymogi NCN</a:t>
            </a: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sz="2800" b="1" dirty="0">
              <a:solidFill>
                <a:srgbClr val="008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098" y="1526959"/>
            <a:ext cx="10022888" cy="450985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pl-PL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6400" lvl="1" indent="0" algn="just">
              <a:spcAft>
                <a:spcPts val="1200"/>
              </a:spcAft>
              <a:buClrTx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Wymóg publikowania w formie otwartego dostępu jest integralną częścią zapisów umowy i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 warunkiem koniecznym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 do uznania publikacji jako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rezultatu realizacji projektu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czyli warunkiem rozliczenia projektu i uznania umowy za wykonaną a tym samym jest warunkiem podstawy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kwalifikowalności kosztów w projekcie.</a:t>
            </a:r>
          </a:p>
          <a:p>
            <a:pPr marL="176400" lvl="1" indent="0" algn="ctr">
              <a:spcAft>
                <a:spcPts val="1200"/>
              </a:spcAft>
              <a:buClrTx/>
            </a:pPr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 §</a:t>
            </a:r>
            <a:r>
              <a:rPr lang="pl-PL" b="1" dirty="0"/>
              <a:t> </a:t>
            </a:r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5 umowy - Efekty realizacji projektu</a:t>
            </a:r>
          </a:p>
          <a:p>
            <a:pPr marL="519300" lvl="1" indent="-342900" algn="just">
              <a:spcAft>
                <a:spcPts val="1200"/>
              </a:spcAft>
              <a:buClrTx/>
              <a:buFont typeface="Wingdings" panose="05000000000000000000" pitchFamily="2" charset="2"/>
              <a:buChar char="q"/>
            </a:pP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„... efektem realizacji projektu musi być opublikowanie  w wydawnictwie o zasięgu międzynarodowym … wyników badań zrealizowanych w ramach projektu”</a:t>
            </a:r>
          </a:p>
          <a:p>
            <a:pPr marL="519300" lvl="1" indent="-342900" algn="just">
              <a:spcAft>
                <a:spcPts val="1200"/>
              </a:spcAft>
              <a:buClrTx/>
              <a:buFont typeface="Wingdings" panose="05000000000000000000" pitchFamily="2" charset="2"/>
              <a:buChar char="q"/>
            </a:pPr>
            <a:r>
              <a:rPr lang="pl-PL" sz="1600" b="1" dirty="0"/>
              <a:t>„... wszystkie publikacje </a:t>
            </a:r>
            <a:r>
              <a:rPr lang="pl-PL" sz="1600" dirty="0"/>
              <a:t>(włączając w to wersje AAM lub wersję </a:t>
            </a:r>
            <a:r>
              <a:rPr lang="pl-PL" sz="1600" dirty="0" err="1"/>
              <a:t>VoR</a:t>
            </a:r>
            <a:r>
              <a:rPr lang="pl-PL" sz="1600" dirty="0"/>
              <a:t> ...) </a:t>
            </a:r>
            <a:r>
              <a:rPr lang="pl-PL" sz="1600" b="1" dirty="0"/>
              <a:t>będące efektem realizacji projektu muszą</a:t>
            </a:r>
            <a:r>
              <a:rPr lang="pl-PL" sz="1600" dirty="0"/>
              <a:t> posiadać unikalny stały identyfikator (np. DOI (preferowany), URN lub Handle) i </a:t>
            </a:r>
            <a:r>
              <a:rPr lang="pl-PL" sz="1600" b="1" dirty="0"/>
              <a:t>być dostępne w otwartym dostępie </a:t>
            </a:r>
            <a:r>
              <a:rPr lang="pl-PL" sz="1600" dirty="0"/>
              <a:t>na licencji CC-BY - uznanie autorstwa lub CC BY-SA uznanie autorstwa – na tych samych warunkach”</a:t>
            </a:r>
            <a:endParaRPr lang="pl-PL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Zgodność powyższych zapisów NCN będzie weryfikować na etapie raportów rocznych i końcowego, w trakcie kontroli oraz audytu projektu. </a:t>
            </a:r>
          </a:p>
          <a:p>
            <a:pPr marL="0" indent="0" algn="just">
              <a:buNone/>
            </a:pPr>
            <a:endParaRPr lang="pl-PL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239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7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574284"/>
            <a:ext cx="9662396" cy="1175858"/>
          </a:xfrm>
        </p:spPr>
        <p:txBody>
          <a:bodyPr>
            <a:noAutofit/>
          </a:bodyPr>
          <a:lstStyle/>
          <a:p>
            <a:pPr algn="ctr"/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Udostępnianie danych badawczych – wymogi NCN</a:t>
            </a: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sz="2800" b="1" dirty="0">
              <a:solidFill>
                <a:srgbClr val="008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7440" y="1806559"/>
            <a:ext cx="9603275" cy="4079336"/>
          </a:xfrm>
        </p:spPr>
        <p:txBody>
          <a:bodyPr>
            <a:noAutofit/>
          </a:bodyPr>
          <a:lstStyle/>
          <a:p>
            <a:pPr marL="0" indent="0" algn="just"/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Wytyczne NCN obligują również do </a:t>
            </a:r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udostępnienia zestawu danych badawczych 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powiązanych z publikacjami, wskazują na to zapisy znajdujące się w:</a:t>
            </a:r>
          </a:p>
          <a:p>
            <a:pPr marL="0" indent="0" algn="just"/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Polityka dotycząca otwartego dostępu „ </a:t>
            </a:r>
            <a:r>
              <a:rPr lang="pl-PL" dirty="0"/>
              <a:t>dane badawcze powiązane z opublikowanymi artykułami powinny być udostępnione w otwartym repozytorium tam gdzie to możliwe </a:t>
            </a:r>
            <a:r>
              <a:rPr lang="pl-PL" b="1" dirty="0"/>
              <a:t>zgodnie z warunkami licencji CC0</a:t>
            </a:r>
            <a:r>
              <a:rPr lang="pl-PL" dirty="0"/>
              <a:t>, ze standardami cytowania danych zawartych„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Paragraf 5 umowy z NCN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„d</a:t>
            </a:r>
            <a:r>
              <a:rPr lang="pl-PL" dirty="0"/>
              <a:t>ane będące podstawą publikacji naukowych stanowiących efekt realizacji projektu badawczego … powinny być rzetelnie udokumentowane w sposób spełniający zasady maszynowego lub manualnego wyszukiwania, dostępności, interoperacyjności i ponownego użycia (tzw. FAIR Data). Powinny być one udostępniane w repozytorium, tam gdzie to możliwe, zgodnie z warunkami licencji Creative </a:t>
            </a:r>
            <a:r>
              <a:rPr lang="pl-PL" dirty="0" err="1"/>
              <a:t>Commons</a:t>
            </a:r>
            <a:r>
              <a:rPr lang="pl-PL" dirty="0"/>
              <a:t> Public </a:t>
            </a:r>
            <a:r>
              <a:rPr lang="pl-PL" dirty="0" err="1"/>
              <a:t>Domain</a:t>
            </a:r>
            <a:r>
              <a:rPr lang="pl-PL" dirty="0"/>
              <a:t> (licencja CC0).”</a:t>
            </a:r>
          </a:p>
          <a:p>
            <a:pPr marL="0" indent="0" algn="just"/>
            <a:endParaRPr lang="pl-PL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/>
              <a:t>W przypadku danych badawczych oprócz licencji CC0 - NCN akceptuje również licencje CC BY.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42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8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261" y="348029"/>
            <a:ext cx="9603275" cy="1049235"/>
          </a:xfrm>
        </p:spPr>
        <p:txBody>
          <a:bodyPr anchor="ctr" anchorCtr="0">
            <a:noAutofit/>
          </a:bodyPr>
          <a:lstStyle/>
          <a:p>
            <a:pPr algn="ctr"/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KOSZTY POŚREDNIE OPEN ACCESS (OA)</a:t>
            </a:r>
          </a:p>
        </p:txBody>
      </p:sp>
      <p:sp>
        <p:nvSpPr>
          <p:cNvPr id="13" name="Symbol zastępczy zawartości 2">
            <a:extLst>
              <a:ext uri="{FF2B5EF4-FFF2-40B4-BE49-F238E27FC236}">
                <a16:creationId xmlns:a16="http://schemas.microsoft.com/office/drawing/2014/main" id="{801C2DE6-F29F-4A55-A0D3-80717A11F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4362" y="1658236"/>
            <a:ext cx="9603275" cy="4052303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W budżetach projektów NCN dla umów podpisywanych po 1 stycznia 2021 roku pojawiła się dodatkowa kategoria kosztów: 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Koszty pośrednie Open Access (OA)</a:t>
            </a:r>
          </a:p>
          <a:p>
            <a:pPr marL="459486" lvl="1" indent="-285750" algn="just">
              <a:buClrTx/>
              <a:buFont typeface="Wingdings" panose="05000000000000000000" pitchFamily="2" charset="2"/>
              <a:buChar char="q"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Koszty pośrednie OA są to koszty, które mogą być przeznaczone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tylko i wyłącznie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na koszty związane z udostępnieniem w otwartym dostępie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publikacji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(będących efektem realizacji projektów finansowanych przez NCN)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danych badawczych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(stanowiących podstawę ww. publikacji) oraz na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spełnienie dodatkowych założeń związanych z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otwartym dostępem do wyników badań naukowych w okresie realizacji projektu i po jego zakończeniu; </a:t>
            </a:r>
          </a:p>
          <a:p>
            <a:pPr marL="459486" lvl="1" indent="-285750" algn="just">
              <a:buClrTx/>
              <a:buFont typeface="Wingdings" panose="05000000000000000000" pitchFamily="2" charset="2"/>
              <a:buChar char="q"/>
            </a:pPr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9486" lvl="1" indent="-285750" algn="just">
              <a:buClrTx/>
              <a:buFont typeface="Wingdings" panose="05000000000000000000" pitchFamily="2" charset="2"/>
              <a:buChar char="q"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Koszty pośrednie OA mogą stanowić maksymalnie do 2 % wnioskowanych kosztów bezpośrednich projektu,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 należy je zaplanować we wniosku projektowym na etapie aplikowania o finansowanie projektu. </a:t>
            </a:r>
            <a:endParaRPr lang="pl-PL" sz="2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40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9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348029"/>
            <a:ext cx="9603275" cy="1049235"/>
          </a:xfrm>
        </p:spPr>
        <p:txBody>
          <a:bodyPr>
            <a:noAutofit/>
          </a:bodyPr>
          <a:lstStyle/>
          <a:p>
            <a:pPr algn="ctr"/>
            <a:b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KOSZTY POŚREDNIE OPEN ACCESS (OA)</a:t>
            </a: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sz="2800" b="1" dirty="0">
              <a:solidFill>
                <a:srgbClr val="008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6261" y="1873188"/>
            <a:ext cx="9851339" cy="3684233"/>
          </a:xfrm>
        </p:spPr>
        <p:txBody>
          <a:bodyPr>
            <a:normAutofit/>
          </a:bodyPr>
          <a:lstStyle/>
          <a:p>
            <a:pPr marL="176400" indent="0" algn="just">
              <a:spcAft>
                <a:spcPts val="600"/>
              </a:spcAft>
              <a:buClrTx/>
            </a:pPr>
            <a:endParaRPr lang="pl-PL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9486" lvl="1" indent="-285750" algn="just">
              <a:buClrTx/>
              <a:buFont typeface="Wingdings" panose="05000000000000000000" pitchFamily="2" charset="2"/>
              <a:buChar char="q"/>
            </a:pPr>
            <a:r>
              <a:rPr lang="pl-PL" sz="1900" dirty="0">
                <a:latin typeface="Calibri" panose="020F0502020204030204" pitchFamily="34" charset="0"/>
                <a:cs typeface="Calibri" panose="020F0502020204030204" pitchFamily="34" charset="0"/>
              </a:rPr>
              <a:t>koszty pośrednie OA zgodnie z zapisami umowy grantowej </a:t>
            </a:r>
            <a:r>
              <a:rPr lang="pl-PL" sz="1900" b="1" dirty="0">
                <a:latin typeface="Calibri" panose="020F0502020204030204" pitchFamily="34" charset="0"/>
                <a:cs typeface="Calibri" panose="020F0502020204030204" pitchFamily="34" charset="0"/>
              </a:rPr>
              <a:t>rozliczane są ryczałtem i traktowane jako poniesione, </a:t>
            </a:r>
            <a:r>
              <a:rPr lang="pl-PL" sz="1900" dirty="0">
                <a:latin typeface="Calibri" panose="020F0502020204030204" pitchFamily="34" charset="0"/>
                <a:cs typeface="Calibri" panose="020F0502020204030204" pitchFamily="34" charset="0"/>
              </a:rPr>
              <a:t>można je wydatkować w dowolnym roku realizacji projektu również po jego zakończeniu, środki finansowe niewykorzystane w danym roku przechodzą na kolejne lata; </a:t>
            </a:r>
          </a:p>
          <a:p>
            <a:pPr marL="173736" lvl="1" indent="0" algn="just">
              <a:buClrTx/>
            </a:pPr>
            <a:endParaRPr lang="pl-PL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9486" lvl="1" indent="-285750" algn="just">
              <a:buClrTx/>
              <a:buFont typeface="Wingdings" panose="05000000000000000000" pitchFamily="2" charset="2"/>
              <a:buChar char="q"/>
            </a:pPr>
            <a:r>
              <a:rPr lang="pl-PL" sz="1900" dirty="0">
                <a:latin typeface="Calibri" panose="020F0502020204030204" pitchFamily="34" charset="0"/>
                <a:cs typeface="Calibri" panose="020F0502020204030204" pitchFamily="34" charset="0"/>
              </a:rPr>
              <a:t>cały zaplanowany </a:t>
            </a:r>
            <a:r>
              <a:rPr lang="pl-PL" sz="1900" b="1" dirty="0">
                <a:latin typeface="Calibri" panose="020F0502020204030204" pitchFamily="34" charset="0"/>
                <a:cs typeface="Calibri" panose="020F0502020204030204" pitchFamily="34" charset="0"/>
              </a:rPr>
              <a:t>w umowie ryczałt w pozycji koszty pośrednie OA </a:t>
            </a:r>
            <a:r>
              <a:rPr lang="pl-PL" sz="1900" dirty="0">
                <a:latin typeface="Calibri" panose="020F0502020204030204" pitchFamily="34" charset="0"/>
                <a:cs typeface="Calibri" panose="020F0502020204030204" pitchFamily="34" charset="0"/>
              </a:rPr>
              <a:t>można wykorzystać w całości pod warunkiem, </a:t>
            </a:r>
            <a:r>
              <a:rPr lang="pl-PL" sz="1900" b="1" dirty="0">
                <a:latin typeface="Calibri" panose="020F0502020204030204" pitchFamily="34" charset="0"/>
                <a:cs typeface="Calibri" panose="020F0502020204030204" pitchFamily="34" charset="0"/>
              </a:rPr>
              <a:t>że środki te zostaną przeznaczone na cele związane z otwartą nauką</a:t>
            </a:r>
            <a:r>
              <a:rPr lang="pl-PL" sz="19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73736" lvl="1" indent="0" algn="just">
              <a:buClrTx/>
            </a:pPr>
            <a:endParaRPr lang="pl-PL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9486" lvl="1" indent="-285750" algn="just">
              <a:buClrTx/>
              <a:buFont typeface="Wingdings" panose="05000000000000000000" pitchFamily="2" charset="2"/>
              <a:buChar char="q"/>
            </a:pPr>
            <a:r>
              <a:rPr lang="pl-PL" sz="1900" dirty="0">
                <a:latin typeface="Calibri" panose="020F0502020204030204" pitchFamily="34" charset="0"/>
                <a:cs typeface="Calibri" panose="020F0502020204030204" pitchFamily="34" charset="0"/>
              </a:rPr>
              <a:t>Rozliczenie takiego ryczałtu w projektach jest możliwe jeżeli </a:t>
            </a:r>
            <a:r>
              <a:rPr lang="pl-PL" sz="1900" b="1" dirty="0">
                <a:latin typeface="Calibri" panose="020F0502020204030204" pitchFamily="34" charset="0"/>
                <a:cs typeface="Calibri" panose="020F0502020204030204" pitchFamily="34" charset="0"/>
              </a:rPr>
              <a:t>Jednostka będzie wstanie udowodnić, że ponosi takie koszty; </a:t>
            </a:r>
          </a:p>
          <a:p>
            <a:pPr marL="173736" lvl="1" indent="0" algn="just">
              <a:buClrTx/>
            </a:pPr>
            <a:endParaRPr lang="pl-PL" sz="3300" dirty="0"/>
          </a:p>
          <a:p>
            <a:pPr marL="173736" lvl="1" indent="0" algn="just">
              <a:buClrTx/>
            </a:pPr>
            <a:endParaRPr lang="pl-PL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3736" lvl="1" indent="0" algn="just">
              <a:buClrTx/>
            </a:pPr>
            <a:endParaRPr lang="pl-PL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3736" lvl="1" indent="0" algn="just">
              <a:buClrTx/>
            </a:pPr>
            <a:endParaRPr lang="pl-PL" sz="3800" b="1" dirty="0">
              <a:solidFill>
                <a:srgbClr val="FF0000"/>
              </a:solidFill>
            </a:endParaRPr>
          </a:p>
          <a:p>
            <a:pPr marL="173736" lvl="1" indent="0">
              <a:buClrTx/>
            </a:pPr>
            <a:endParaRPr lang="pl-PL" sz="3800" b="1" dirty="0">
              <a:solidFill>
                <a:srgbClr val="FF0000"/>
              </a:solidFill>
            </a:endParaRPr>
          </a:p>
          <a:p>
            <a:pPr marL="173736" lvl="1" indent="0">
              <a:buClrTx/>
            </a:pPr>
            <a:endParaRPr lang="pl-PL" sz="1600" b="1" dirty="0">
              <a:solidFill>
                <a:srgbClr val="FF0000"/>
              </a:solidFill>
            </a:endParaRPr>
          </a:p>
          <a:p>
            <a:pPr marL="176400" indent="0" algn="just">
              <a:spcAft>
                <a:spcPts val="600"/>
              </a:spcAft>
              <a:buClrTx/>
            </a:pPr>
            <a:endParaRPr lang="pl-PL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278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10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348029"/>
            <a:ext cx="9603275" cy="1049235"/>
          </a:xfrm>
        </p:spPr>
        <p:txBody>
          <a:bodyPr>
            <a:noAutofit/>
          </a:bodyPr>
          <a:lstStyle/>
          <a:p>
            <a:pPr algn="ctr"/>
            <a:b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KOSZTY POŚREDNIE OPEN ACCESS (OA)</a:t>
            </a: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sz="2800" b="1" dirty="0">
              <a:solidFill>
                <a:srgbClr val="008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6261" y="1633491"/>
            <a:ext cx="9851339" cy="4172505"/>
          </a:xfrm>
        </p:spPr>
        <p:txBody>
          <a:bodyPr>
            <a:normAutofit fontScale="25000" lnSpcReduction="20000"/>
          </a:bodyPr>
          <a:lstStyle/>
          <a:p>
            <a:pPr marL="173736" lvl="1" indent="0" algn="just">
              <a:buClrTx/>
            </a:pPr>
            <a:endParaRPr lang="pl-PL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6400" indent="0" algn="just">
              <a:spcAft>
                <a:spcPts val="600"/>
              </a:spcAft>
              <a:buClrTx/>
            </a:pPr>
            <a:endParaRPr lang="pl-PL" sz="3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 algn="just"/>
            <a:endParaRPr lang="pl-PL" sz="7200" dirty="0"/>
          </a:p>
          <a:p>
            <a:pPr marL="514350" indent="-285750" algn="just">
              <a:buFont typeface="Wingdings" panose="05000000000000000000" pitchFamily="2" charset="2"/>
              <a:buChar char="q"/>
            </a:pPr>
            <a:r>
              <a:rPr lang="pl-PL" sz="7200" dirty="0">
                <a:latin typeface="Calibri" panose="020F0502020204030204" pitchFamily="34" charset="0"/>
                <a:cs typeface="Calibri" panose="020F0502020204030204" pitchFamily="34" charset="0"/>
              </a:rPr>
              <a:t>Koszty pośrednie OA powinny być ujmowane w raportach jako kwota przyznana (</a:t>
            </a:r>
            <a:r>
              <a:rPr lang="pl-PL" sz="7200" b="1" dirty="0">
                <a:latin typeface="Calibri" panose="020F0502020204030204" pitchFamily="34" charset="0"/>
                <a:cs typeface="Calibri" panose="020F0502020204030204" pitchFamily="34" charset="0"/>
              </a:rPr>
              <a:t>rozliczane ryczałtem i traktowane jako poniesione</a:t>
            </a:r>
            <a:r>
              <a:rPr lang="pl-PL" sz="7200" dirty="0">
                <a:latin typeface="Calibri" panose="020F0502020204030204" pitchFamily="34" charset="0"/>
                <a:cs typeface="Calibri" panose="020F0502020204030204" pitchFamily="34" charset="0"/>
              </a:rPr>
              <a:t>) co oznacza, że nie podlegają proporcjonalnemu zmniejszeniu w przypadku niewykorzystania wszystkich środków finansowych, stanowiących podstawę ich wyliczenia;</a:t>
            </a:r>
          </a:p>
          <a:p>
            <a:pPr marL="514350" indent="-285750" algn="just">
              <a:buFont typeface="Wingdings" panose="05000000000000000000" pitchFamily="2" charset="2"/>
              <a:buChar char="q"/>
            </a:pPr>
            <a:endParaRPr lang="pl-PL" sz="7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 algn="just">
              <a:buFont typeface="Wingdings" panose="05000000000000000000" pitchFamily="2" charset="2"/>
              <a:buChar char="q"/>
            </a:pPr>
            <a:r>
              <a:rPr lang="pl-PL" sz="7200" dirty="0"/>
              <a:t>Koszty pośrednie OA mogą być wykazywane w raporcie jako poniesione w dowolnym roku realizacji projektu, ale łącznie nie mogą przekroczyć kwoty zaplanowanej we wniosku; </a:t>
            </a:r>
            <a:endParaRPr lang="pl-PL" sz="7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 algn="just"/>
            <a:endParaRPr lang="pl-PL" sz="7200" dirty="0"/>
          </a:p>
          <a:p>
            <a:pPr marL="514350" indent="-285750" algn="just">
              <a:buFont typeface="Wingdings" panose="05000000000000000000" pitchFamily="2" charset="2"/>
              <a:buChar char="q"/>
            </a:pPr>
            <a:r>
              <a:rPr lang="pl-PL" sz="7200" dirty="0">
                <a:latin typeface="Calibri" panose="020F0502020204030204" pitchFamily="34" charset="0"/>
                <a:cs typeface="Calibri" panose="020F0502020204030204" pitchFamily="34" charset="0"/>
              </a:rPr>
              <a:t>Sposób wydatkowania całości kosztów pośrednich OA należy uzgadniać z Kierownikiem projektu, a wydatki te muszą być zgodne z Polityką Narodowego Centrum Nauki dotyczącą otwartego dostępu do publikacji; </a:t>
            </a:r>
          </a:p>
          <a:p>
            <a:pPr marL="514350" indent="-285750" algn="just">
              <a:buFont typeface="Wingdings" panose="05000000000000000000" pitchFamily="2" charset="2"/>
              <a:buChar char="q"/>
            </a:pPr>
            <a:endParaRPr lang="pl-PL" sz="7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 algn="just">
              <a:buFont typeface="Wingdings" panose="05000000000000000000" pitchFamily="2" charset="2"/>
              <a:buChar char="q"/>
            </a:pPr>
            <a:r>
              <a:rPr lang="pl-PL" sz="7200" dirty="0">
                <a:latin typeface="Calibri" panose="020F0502020204030204" pitchFamily="34" charset="0"/>
                <a:cs typeface="Calibri" panose="020F0502020204030204" pitchFamily="34" charset="0"/>
              </a:rPr>
              <a:t>Jedynie w przypadku ponoszenia opłat publikacyjnych APC wymagane jest ich udokumentowanie </a:t>
            </a:r>
            <a:r>
              <a:rPr lang="pl-PL" sz="7200" b="1" dirty="0">
                <a:latin typeface="Calibri" panose="020F0502020204030204" pitchFamily="34" charset="0"/>
                <a:cs typeface="Calibri" panose="020F0502020204030204" pitchFamily="34" charset="0"/>
              </a:rPr>
              <a:t>w postaci faktury Vat.</a:t>
            </a:r>
          </a:p>
          <a:p>
            <a:pPr marL="514350" indent="-285750" algn="just">
              <a:buFont typeface="Wingdings" panose="05000000000000000000" pitchFamily="2" charset="2"/>
              <a:buChar char="q"/>
            </a:pPr>
            <a:endParaRPr lang="pl-PL" sz="7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 algn="just"/>
            <a:endParaRPr lang="pl-PL" sz="7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6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0800" indent="-284400" algn="just">
              <a:spcAft>
                <a:spcPts val="600"/>
              </a:spcAft>
              <a:buClrTx/>
              <a:buFont typeface="Wingdings" panose="05000000000000000000" pitchFamily="2" charset="2"/>
              <a:buChar char="§"/>
            </a:pP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0800" indent="-284400" algn="just">
              <a:spcAft>
                <a:spcPts val="600"/>
              </a:spcAft>
              <a:buClrTx/>
              <a:buFont typeface="Wingdings" panose="05000000000000000000" pitchFamily="2" charset="2"/>
              <a:buChar char="§"/>
            </a:pP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9486" lvl="1" indent="-285750" algn="just">
              <a:buClrTx/>
              <a:buFont typeface="Wingdings" panose="05000000000000000000" pitchFamily="2" charset="2"/>
              <a:buChar char="§"/>
            </a:pP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pl-PL" sz="2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0800" indent="-284400" algn="just">
              <a:spcAft>
                <a:spcPts val="600"/>
              </a:spcAft>
              <a:buClrTx/>
              <a:buFont typeface="Wingdings" panose="05000000000000000000" pitchFamily="2" charset="2"/>
              <a:buChar char="§"/>
            </a:pPr>
            <a:endParaRPr lang="pl-PL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844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11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348029"/>
            <a:ext cx="9603275" cy="1049235"/>
          </a:xfrm>
        </p:spPr>
        <p:txBody>
          <a:bodyPr>
            <a:noAutofit/>
          </a:bodyPr>
          <a:lstStyle/>
          <a:p>
            <a:pPr algn="ctr"/>
            <a:b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KOSZTY POŚREDNIE OPEN ACCESS (OA)</a:t>
            </a: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sz="2800" b="1" dirty="0">
              <a:solidFill>
                <a:srgbClr val="008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1033" y="1615736"/>
            <a:ext cx="10449017" cy="4243525"/>
          </a:xfrm>
        </p:spPr>
        <p:txBody>
          <a:bodyPr>
            <a:normAutofit/>
          </a:bodyPr>
          <a:lstStyle/>
          <a:p>
            <a:pPr marL="460800" indent="-284400" algn="just">
              <a:spcAft>
                <a:spcPts val="600"/>
              </a:spcAft>
              <a:buClrTx/>
              <a:buFont typeface="Wingdings" panose="05000000000000000000" pitchFamily="2" charset="2"/>
              <a:buChar char="§"/>
            </a:pPr>
            <a:endParaRPr lang="pl-PL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6400" indent="0" algn="just">
              <a:spcAft>
                <a:spcPts val="600"/>
              </a:spcAft>
              <a:buClrTx/>
            </a:pP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Koszty pośrednie OA w ramach przyznanego ryczałtu można przeznaczyć na różnego rodzaju opłaty związane z otwartą nauką. Przykładowe zastosowania ryczałtu mogą obejmować: 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 algn="just">
              <a:buFont typeface="Wingdings" panose="05000000000000000000" pitchFamily="2" charset="2"/>
              <a:buChar char="q"/>
            </a:pPr>
            <a:r>
              <a:rPr lang="pl-PL" sz="1700" dirty="0">
                <a:latin typeface="Calibri" panose="020F0502020204030204" pitchFamily="34" charset="0"/>
                <a:cs typeface="Calibri" panose="020F0502020204030204" pitchFamily="34" charset="0"/>
              </a:rPr>
              <a:t>koszty zatrudnienia personelu odpowiedzialnego za wspieranie Badaczy w </a:t>
            </a:r>
            <a:r>
              <a:rPr lang="pl-PL" sz="1700" b="1" dirty="0">
                <a:latin typeface="Calibri" panose="020F0502020204030204" pitchFamily="34" charset="0"/>
                <a:cs typeface="Calibri" panose="020F0502020204030204" pitchFamily="34" charset="0"/>
              </a:rPr>
              <a:t>zarządzaniu danymi badawczymi </a:t>
            </a:r>
            <a:r>
              <a:rPr lang="pl-PL" sz="1700" dirty="0">
                <a:latin typeface="Calibri" panose="020F0502020204030204" pitchFamily="34" charset="0"/>
                <a:cs typeface="Calibri" panose="020F0502020204030204" pitchFamily="34" charset="0"/>
              </a:rPr>
              <a:t>min. przygotowanie danych badawczych do udostępnienia, opiekę nad danymi wytwarzanymi podczas realizacji projektu, przygotowaniem metadanych (wynagrodzenie dla Data Stewarda, osoby/osób odpowiedzialnych za zarządzanie danymi badawczymi w Jednostce); </a:t>
            </a:r>
          </a:p>
          <a:p>
            <a:pPr marL="514350" indent="-285750" algn="just">
              <a:buFont typeface="Wingdings" panose="05000000000000000000" pitchFamily="2" charset="2"/>
              <a:buChar char="q"/>
            </a:pPr>
            <a:r>
              <a:rPr lang="pl-PL" sz="1700" dirty="0">
                <a:latin typeface="Calibri" panose="020F0502020204030204" pitchFamily="34" charset="0"/>
                <a:cs typeface="Calibri" panose="020F0502020204030204" pitchFamily="34" charset="0"/>
              </a:rPr>
              <a:t>Koszty archiwizacji danych badawczych związane z długoterminowym, bezpiecznym ich przechowywaniem, koszty zapewnienia ich dostępności w długiej perspektywie czasowej (dane przechowujemy min. 10 lat metadane w sposób nieskończony);</a:t>
            </a:r>
          </a:p>
          <a:p>
            <a:pPr marL="514350" indent="-285750" algn="just">
              <a:buFont typeface="Wingdings" panose="05000000000000000000" pitchFamily="2" charset="2"/>
              <a:buChar char="q"/>
            </a:pPr>
            <a:r>
              <a:rPr lang="pl-PL" sz="1700" dirty="0">
                <a:latin typeface="Calibri" panose="020F0502020204030204" pitchFamily="34" charset="0"/>
                <a:cs typeface="Calibri" panose="020F0502020204030204" pitchFamily="34" charset="0"/>
              </a:rPr>
              <a:t>koszty związane z promocją otwartej nauki, ze szkoleniami i innymi działaniami wspierającymi otwartą naukę;</a:t>
            </a:r>
          </a:p>
          <a:p>
            <a:pPr marL="514350" indent="-285750" algn="just">
              <a:buFont typeface="Wingdings" panose="05000000000000000000" pitchFamily="2" charset="2"/>
              <a:buChar char="q"/>
            </a:pP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Koszty związane z opłaceniem infrastruktury do udostępnienia danych badawczych (duże ilości danych wytwarzanych w projekcie);</a:t>
            </a:r>
          </a:p>
          <a:p>
            <a:pPr marL="514350" indent="-285750" algn="just">
              <a:buFont typeface="Wingdings" panose="05000000000000000000" pitchFamily="2" charset="2"/>
              <a:buChar char="q"/>
            </a:pP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Koszty zakupu infrastruktury IT do przechowywania danych badawczych (zasada 3-2-1 trzy kopie danych na dwóch różnych urządzeniach z których jedno znajduje się w innej lokalizacji);</a:t>
            </a:r>
          </a:p>
          <a:p>
            <a:pPr marL="228600" indent="0" algn="just"/>
            <a:endParaRPr lang="pl-P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 algn="just">
              <a:buFont typeface="Wingdings" panose="05000000000000000000" pitchFamily="2" charset="2"/>
              <a:buChar char="q"/>
            </a:pPr>
            <a:endParaRPr lang="pl-PL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 algn="just"/>
            <a:endParaRPr lang="pl-PL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 algn="just">
              <a:buFont typeface="Wingdings" panose="05000000000000000000" pitchFamily="2" charset="2"/>
              <a:buChar char="q"/>
            </a:pPr>
            <a:endParaRPr lang="pl-PL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endParaRPr lang="pl-PL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9300" indent="-342900" algn="just">
              <a:spcAft>
                <a:spcPts val="600"/>
              </a:spcAft>
              <a:buClrTx/>
              <a:buFont typeface="Wingdings" panose="05000000000000000000" pitchFamily="2" charset="2"/>
              <a:buChar char="q"/>
            </a:pPr>
            <a:endParaRPr lang="pl-PL" sz="1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377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12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348029"/>
            <a:ext cx="9603275" cy="1049235"/>
          </a:xfrm>
        </p:spPr>
        <p:txBody>
          <a:bodyPr anchor="ctr" anchorCtr="0">
            <a:noAutofit/>
          </a:bodyPr>
          <a:lstStyle/>
          <a:p>
            <a:pPr algn="ctr"/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KOSZTY ARTICLE PROCESSING CHARGES (APC)</a:t>
            </a: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6261" y="1509204"/>
            <a:ext cx="9603275" cy="40973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Publikacja artykułu w modelu otwartego dostępu może wiązać się z dodatkową opłatą, która pobierana jest przez wydawnictwo na rzecz pokrycia kosztów redakcyjnych, </a:t>
            </a:r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Koszty </a:t>
            </a:r>
            <a:r>
              <a:rPr lang="pl-PL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Article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Processing </a:t>
            </a:r>
            <a:r>
              <a:rPr lang="pl-PL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Charges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(Koszty APC)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60800" indent="-284400" algn="just">
              <a:spcAft>
                <a:spcPts val="600"/>
              </a:spcAft>
              <a:buClrTx/>
              <a:buFont typeface="Wingdings" panose="05000000000000000000" pitchFamily="2" charset="2"/>
              <a:buChar char="§"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Opłaty APC pobierane przez wydawnictwa są jednym ze sposobów finansowania otwartego dostępu. Wydawnictwo otrzymuje opłatę za publikację artykułu a następnie artykuł jest udostępniony online bezpłatnie dla wszystkich użytkowników;</a:t>
            </a:r>
          </a:p>
          <a:p>
            <a:pPr marL="460800" indent="-284400" algn="just">
              <a:spcAft>
                <a:spcPts val="600"/>
              </a:spcAft>
              <a:buClrTx/>
              <a:buFont typeface="Wingdings" panose="05000000000000000000" pitchFamily="2" charset="2"/>
              <a:buChar char="§"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Wysokość tych opłat może różnić się w zależności od czasopisma naukowego, jego prestiżu, dziedziny nauki. Niektóre czasopisma nie pobierają żadnych opłat za publikacją w otwartym dostępie. </a:t>
            </a:r>
          </a:p>
          <a:p>
            <a:pPr marL="460800" indent="-284400" algn="just">
              <a:buClrTx/>
              <a:buFont typeface="Wingdings" panose="05000000000000000000" pitchFamily="2" charset="2"/>
              <a:buChar char="§"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Informacje o wysokości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kosztów APC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powinny być wyraźnie wskazane na stronie wydawnictwa naukowego lub czasopisma – stała opłata lub opłata zależna od długości artykułu. </a:t>
            </a:r>
          </a:p>
        </p:txBody>
      </p:sp>
    </p:spTree>
    <p:extLst>
      <p:ext uri="{BB962C8B-B14F-4D97-AF65-F5344CB8AC3E}">
        <p14:creationId xmlns:p14="http://schemas.microsoft.com/office/powerpoint/2010/main" val="4097598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13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260" y="348029"/>
            <a:ext cx="9603276" cy="1049235"/>
          </a:xfrm>
        </p:spPr>
        <p:txBody>
          <a:bodyPr>
            <a:noAutofit/>
          </a:bodyPr>
          <a:lstStyle/>
          <a:p>
            <a:pPr algn="ctr"/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KOSZTY </a:t>
            </a:r>
            <a: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APC – ZASADY ROZLICZANIA </a:t>
            </a:r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 PROJEKCIE </a:t>
            </a: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sz="2800" b="1" dirty="0">
              <a:solidFill>
                <a:srgbClr val="008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6261" y="2099176"/>
            <a:ext cx="9603275" cy="3591409"/>
          </a:xfrm>
        </p:spPr>
        <p:txBody>
          <a:bodyPr>
            <a:normAutofit/>
          </a:bodyPr>
          <a:lstStyle/>
          <a:p>
            <a:pPr marL="519300" indent="-342900" algn="just">
              <a:buClrTx/>
              <a:buFont typeface="Wingdings" panose="05000000000000000000" pitchFamily="2" charset="2"/>
              <a:buChar char="q"/>
            </a:pP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Koszty APC są kosztem, który może zostać poniesiony w projekcie NCN ze środków zaplanowanych w kosztorysie projektu w pozycji koszty pośrednie OA;</a:t>
            </a:r>
          </a:p>
          <a:p>
            <a:pPr marL="176400" indent="0" algn="just">
              <a:buClrTx/>
            </a:pP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9300" indent="-342900" algn="just">
              <a:buClrTx/>
              <a:buFont typeface="Wingdings" panose="05000000000000000000" pitchFamily="2" charset="2"/>
              <a:buChar char="q"/>
            </a:pPr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Rozliczenie kosztów APC za publikację artykułu w otwartym dostępie należy dokonać na podstawie faktury VAT i wykazać w raporcie rocznym oraz końcowym przy poszczególnych publikacjach;</a:t>
            </a:r>
          </a:p>
          <a:p>
            <a:pPr marL="176400" indent="0" algn="just">
              <a:buClrTx/>
            </a:pP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9300" indent="-342900" algn="just">
              <a:buClrTx/>
              <a:buFont typeface="Wingdings" panose="05000000000000000000" pitchFamily="2" charset="2"/>
              <a:buChar char="q"/>
            </a:pP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Koszty APC są kosztem kwalifikowalnym w projekcie NCN </a:t>
            </a:r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tylko i wyłącznie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 jeżeli zostały poniesione w przypadku </a:t>
            </a:r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pierwszej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 lub </a:t>
            </a:r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trzeciej 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ścieżki publikacyjnej, czyli artykuły naukowe zostały opublikowane w czasopismach otwartego dostępu lub w czasopismach objętych licencja otwartego dostępu w ramach umów transformacyjnych;</a:t>
            </a:r>
          </a:p>
          <a:p>
            <a:pPr marL="176400" indent="0" algn="just">
              <a:buClrTx/>
            </a:pP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301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14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1" y="348029"/>
            <a:ext cx="10345955" cy="707956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ŚCIEŻKI PUBLIKACYJNE ZGODNE Z POLITYKĄ OTWARTEGO DOSTEPU</a:t>
            </a:r>
            <a:endParaRPr lang="pl-PL" sz="2800" b="1" dirty="0">
              <a:solidFill>
                <a:srgbClr val="008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1899" y="1651246"/>
            <a:ext cx="6377637" cy="859897"/>
          </a:xfrm>
        </p:spPr>
        <p:txBody>
          <a:bodyPr>
            <a:normAutofit/>
          </a:bodyPr>
          <a:lstStyle/>
          <a:p>
            <a:pPr marL="0" indent="0" algn="just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publikowanie w czasopismach typu </a:t>
            </a:r>
            <a:r>
              <a:rPr lang="pl-P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full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open </a:t>
            </a:r>
            <a:r>
              <a:rPr lang="pl-P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access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lub na platformach otwartego dostępu 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zarejestrowanych lub będących na etapie rejestracji w Directory of Open Access </a:t>
            </a:r>
            <a:r>
              <a:rPr lang="pl-P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Journal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 (DOAJ).</a:t>
            </a: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B1AC04B5-6117-4F60-AFCC-8ED67D1C3934}"/>
              </a:ext>
            </a:extLst>
          </p:cNvPr>
          <p:cNvSpPr/>
          <p:nvPr/>
        </p:nvSpPr>
        <p:spPr>
          <a:xfrm>
            <a:off x="781234" y="1659504"/>
            <a:ext cx="2077375" cy="84337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Ścieżka 1</a:t>
            </a:r>
            <a:endParaRPr lang="pl-PL" sz="2000" dirty="0">
              <a:solidFill>
                <a:schemeClr val="tx1"/>
              </a:solidFill>
            </a:endParaRPr>
          </a:p>
        </p:txBody>
      </p: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D6375F47-FAE7-45E7-8FC9-CE53E8BCE93A}"/>
              </a:ext>
            </a:extLst>
          </p:cNvPr>
          <p:cNvSpPr/>
          <p:nvPr/>
        </p:nvSpPr>
        <p:spPr>
          <a:xfrm>
            <a:off x="828959" y="3182867"/>
            <a:ext cx="2077375" cy="84337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Ścieżka 2</a:t>
            </a:r>
            <a:endParaRPr lang="pl-PL" sz="2000" dirty="0">
              <a:solidFill>
                <a:schemeClr val="tx1"/>
              </a:solidFill>
            </a:endParaRP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F66500FD-9014-4DBB-8995-EB699F8E7655}"/>
              </a:ext>
            </a:extLst>
          </p:cNvPr>
          <p:cNvSpPr/>
          <p:nvPr/>
        </p:nvSpPr>
        <p:spPr>
          <a:xfrm>
            <a:off x="842867" y="4714488"/>
            <a:ext cx="2077375" cy="84337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Ścieżka 3</a:t>
            </a:r>
            <a:endParaRPr lang="pl-PL" sz="2000" dirty="0">
              <a:solidFill>
                <a:schemeClr val="tx1"/>
              </a:solidFill>
            </a:endParaRPr>
          </a:p>
        </p:txBody>
      </p:sp>
      <p:sp>
        <p:nvSpPr>
          <p:cNvPr id="4" name="Nawias klamrowy otwierający 3">
            <a:extLst>
              <a:ext uri="{FF2B5EF4-FFF2-40B4-BE49-F238E27FC236}">
                <a16:creationId xmlns:a16="http://schemas.microsoft.com/office/drawing/2014/main" id="{25458E88-185A-466E-9E58-1DE42FBD0097}"/>
              </a:ext>
            </a:extLst>
          </p:cNvPr>
          <p:cNvSpPr/>
          <p:nvPr/>
        </p:nvSpPr>
        <p:spPr>
          <a:xfrm>
            <a:off x="3000652" y="1651246"/>
            <a:ext cx="1367161" cy="843379"/>
          </a:xfrm>
          <a:prstGeom prst="leftBrac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Nawias klamrowy otwierający 14">
            <a:extLst>
              <a:ext uri="{FF2B5EF4-FFF2-40B4-BE49-F238E27FC236}">
                <a16:creationId xmlns:a16="http://schemas.microsoft.com/office/drawing/2014/main" id="{FCE78D89-1F90-4C34-BBE2-94272AF91F47}"/>
              </a:ext>
            </a:extLst>
          </p:cNvPr>
          <p:cNvSpPr/>
          <p:nvPr/>
        </p:nvSpPr>
        <p:spPr>
          <a:xfrm>
            <a:off x="3000652" y="3182866"/>
            <a:ext cx="1367161" cy="843379"/>
          </a:xfrm>
          <a:prstGeom prst="leftBrac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Nawias klamrowy otwierający 15">
            <a:extLst>
              <a:ext uri="{FF2B5EF4-FFF2-40B4-BE49-F238E27FC236}">
                <a16:creationId xmlns:a16="http://schemas.microsoft.com/office/drawing/2014/main" id="{4CDFD362-1148-4181-B552-F608B0A20F85}"/>
              </a:ext>
            </a:extLst>
          </p:cNvPr>
          <p:cNvSpPr/>
          <p:nvPr/>
        </p:nvSpPr>
        <p:spPr>
          <a:xfrm>
            <a:off x="3000651" y="4714488"/>
            <a:ext cx="1367161" cy="843379"/>
          </a:xfrm>
          <a:prstGeom prst="leftBrac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ymbol zastępczy zawartości 2">
            <a:extLst>
              <a:ext uri="{FF2B5EF4-FFF2-40B4-BE49-F238E27FC236}">
                <a16:creationId xmlns:a16="http://schemas.microsoft.com/office/drawing/2014/main" id="{436FB5C8-682D-4725-ACFF-86B7C0C9ADA3}"/>
              </a:ext>
            </a:extLst>
          </p:cNvPr>
          <p:cNvSpPr txBox="1">
            <a:spLocks/>
          </p:cNvSpPr>
          <p:nvPr/>
        </p:nvSpPr>
        <p:spPr>
          <a:xfrm>
            <a:off x="4651899" y="3178915"/>
            <a:ext cx="6377637" cy="9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just" defTabSz="914400"/>
            <a:r>
              <a:rPr lang="pl-PL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publikowanie w czasopismach subskrypcyjnych w tym również hybrydowych, czyli takich w których tylko część artykułów dostępna jest bezpłatnie  – opłaty publikacyjne APC </a:t>
            </a:r>
            <a:r>
              <a:rPr lang="pl-PL" sz="21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nie są kwalifikowalne.</a:t>
            </a:r>
            <a:endParaRPr lang="pl-PL" sz="2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indent="0" defTabSz="914400"/>
            <a:endParaRPr lang="pl-PL" sz="2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Symbol zastępczy zawartości 2">
            <a:extLst>
              <a:ext uri="{FF2B5EF4-FFF2-40B4-BE49-F238E27FC236}">
                <a16:creationId xmlns:a16="http://schemas.microsoft.com/office/drawing/2014/main" id="{036118DB-EC09-4D16-9A2B-30778D138C84}"/>
              </a:ext>
            </a:extLst>
          </p:cNvPr>
          <p:cNvSpPr txBox="1">
            <a:spLocks/>
          </p:cNvSpPr>
          <p:nvPr/>
        </p:nvSpPr>
        <p:spPr>
          <a:xfrm>
            <a:off x="4635371" y="4714488"/>
            <a:ext cx="6377637" cy="104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just" defTabSz="914400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publikowanie w czasopismach objętych licencją otwartego dostępu w ramach tzw. umów transformacyjnych (wydawcy zobowiązali się do przekształcenia w czasopisma typu </a:t>
            </a:r>
            <a:r>
              <a:rPr lang="pl-P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full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open </a:t>
            </a:r>
            <a:r>
              <a:rPr lang="pl-P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access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). </a:t>
            </a:r>
            <a:endParaRPr lang="pl-P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830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15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467" y="348029"/>
            <a:ext cx="10344477" cy="1049235"/>
          </a:xfrm>
        </p:spPr>
        <p:txBody>
          <a:bodyPr>
            <a:noAutofit/>
          </a:bodyPr>
          <a:lstStyle/>
          <a:p>
            <a:pPr algn="ctr"/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ŚCIEŻKI PUBLIKACYJNE ZGODNE Z POLITYKĄ OTWARTEGO DOSTEPU</a:t>
            </a:r>
            <a:endParaRPr lang="pl-PL" sz="2800" b="1" dirty="0">
              <a:solidFill>
                <a:srgbClr val="008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67308" y="2151112"/>
            <a:ext cx="6377637" cy="859897"/>
          </a:xfrm>
        </p:spPr>
        <p:txBody>
          <a:bodyPr>
            <a:normAutofit/>
          </a:bodyPr>
          <a:lstStyle/>
          <a:p>
            <a:pPr marL="0" indent="0" algn="just"/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publikowanie w czasopismach typu </a:t>
            </a:r>
            <a:r>
              <a:rPr lang="pl-PL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full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open </a:t>
            </a:r>
            <a:r>
              <a:rPr lang="pl-PL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access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lub na platformach otwartego dostępu 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zarejestrowanych lub będących na etapie rejestracji w Directory of Open Access </a:t>
            </a:r>
            <a:r>
              <a:rPr lang="pl-PL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Journal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 (DOAJ).</a:t>
            </a:r>
            <a:endParaRPr lang="pl-PL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B1AC04B5-6117-4F60-AFCC-8ED67D1C3934}"/>
              </a:ext>
            </a:extLst>
          </p:cNvPr>
          <p:cNvSpPr/>
          <p:nvPr/>
        </p:nvSpPr>
        <p:spPr>
          <a:xfrm>
            <a:off x="781234" y="2180099"/>
            <a:ext cx="2077375" cy="84337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Ścieżka 1</a:t>
            </a:r>
            <a:endParaRPr lang="pl-PL" sz="2000" dirty="0">
              <a:solidFill>
                <a:schemeClr val="tx1"/>
              </a:solidFill>
            </a:endParaRPr>
          </a:p>
        </p:txBody>
      </p:sp>
      <p:sp>
        <p:nvSpPr>
          <p:cNvPr id="4" name="Nawias klamrowy otwierający 3">
            <a:extLst>
              <a:ext uri="{FF2B5EF4-FFF2-40B4-BE49-F238E27FC236}">
                <a16:creationId xmlns:a16="http://schemas.microsoft.com/office/drawing/2014/main" id="{25458E88-185A-466E-9E58-1DE42FBD0097}"/>
              </a:ext>
            </a:extLst>
          </p:cNvPr>
          <p:cNvSpPr/>
          <p:nvPr/>
        </p:nvSpPr>
        <p:spPr>
          <a:xfrm>
            <a:off x="3071673" y="2188358"/>
            <a:ext cx="1367161" cy="843379"/>
          </a:xfrm>
          <a:prstGeom prst="leftBrac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98F3254-F324-48D1-B586-C8D248FACC8A}"/>
              </a:ext>
            </a:extLst>
          </p:cNvPr>
          <p:cNvSpPr txBox="1"/>
          <p:nvPr/>
        </p:nvSpPr>
        <p:spPr>
          <a:xfrm>
            <a:off x="682248" y="3577507"/>
            <a:ext cx="104626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600" dirty="0"/>
              <a:t>Czasopisma otwarte z pełnym OA (według </a:t>
            </a:r>
            <a:r>
              <a:rPr lang="pl-PL" sz="1600" u="sng" dirty="0">
                <a:hlinkClick r:id="rId6"/>
              </a:rPr>
              <a:t>DOAJ</a:t>
            </a:r>
            <a:r>
              <a:rPr lang="pl-PL" sz="1600" dirty="0"/>
              <a:t>) oraz czasopisma oferujące tzw. drogę diamentową; </a:t>
            </a:r>
          </a:p>
          <a:p>
            <a:endParaRPr lang="pl-PL" sz="16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1600" b="1" dirty="0"/>
              <a:t>NCN zgadza się na opłatę APC </a:t>
            </a:r>
            <a:r>
              <a:rPr lang="pl-PL" sz="1600" dirty="0"/>
              <a:t>– koszt kwalifikowalny (w przypadku licencji </a:t>
            </a:r>
            <a:r>
              <a:rPr lang="pl-PL" sz="1600" b="1" dirty="0"/>
              <a:t>CC BY 4.0 </a:t>
            </a:r>
            <a:r>
              <a:rPr lang="pl-PL" sz="1600" dirty="0"/>
              <a:t>(uznanie autorstwa) </a:t>
            </a:r>
          </a:p>
          <a:p>
            <a:r>
              <a:rPr lang="pl-PL" sz="1600" dirty="0"/>
              <a:t>lub licencji </a:t>
            </a:r>
            <a:r>
              <a:rPr lang="pl-PL" sz="1600" b="1" dirty="0"/>
              <a:t>CC BY-ND 4.0 </a:t>
            </a:r>
            <a:r>
              <a:rPr lang="pl-PL" sz="1600" dirty="0"/>
              <a:t>(uznanie autorstwa, bez utworów zależnych) w uzasadnionych przypadkach za zgodą NCN).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l-PL" sz="16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1600" b="1" dirty="0"/>
              <a:t>Do 31.12.2025</a:t>
            </a:r>
            <a:r>
              <a:rPr lang="pl-PL" sz="1600" dirty="0"/>
              <a:t> akceptowane będą wszystkie licencje CC 4.0. (a nie tylko CC BY)</a:t>
            </a:r>
          </a:p>
          <a:p>
            <a:endParaRPr lang="pl-PL" sz="1600" dirty="0"/>
          </a:p>
          <a:p>
            <a:r>
              <a:rPr lang="pl-PL" sz="1200" b="1" dirty="0">
                <a:solidFill>
                  <a:srgbClr val="FF000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Pismo w sprawie złagodzenia zapisów dotyczących "Polityki Narodowego Centrum Nauki dot. otwartego dostępu do publikacji”</a:t>
            </a:r>
            <a:endParaRPr lang="pl-PL" sz="1200" b="1" dirty="0">
              <a:solidFill>
                <a:srgbClr val="FF0000"/>
              </a:solidFill>
            </a:endParaRP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92FFB511-9A7A-44FC-B130-6C268E5D6DF1}"/>
              </a:ext>
            </a:extLst>
          </p:cNvPr>
          <p:cNvSpPr txBox="1"/>
          <p:nvPr/>
        </p:nvSpPr>
        <p:spPr>
          <a:xfrm>
            <a:off x="800468" y="1352831"/>
            <a:ext cx="10591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Złagodzenie zapisów dotyczących otwartego dostępu do publikacji – okres przejściowy do 31.12.2025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0583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16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572" y="348029"/>
            <a:ext cx="10360964" cy="1049235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ŚCIEŻKI PUBLIKACYJNE ZGODNE Z POLITYKĄ OTWARTEGO DOSTEPU</a:t>
            </a:r>
            <a:endParaRPr lang="pl-PL" sz="2800" b="1" dirty="0">
              <a:solidFill>
                <a:srgbClr val="008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1899" y="1974458"/>
            <a:ext cx="6377637" cy="886471"/>
          </a:xfrm>
        </p:spPr>
        <p:txBody>
          <a:bodyPr>
            <a:noAutofit/>
          </a:bodyPr>
          <a:lstStyle/>
          <a:p>
            <a:pPr marL="0" indent="0" algn="just" defTabSz="914400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publikowanie w czasopismach subskrypcyjnych w tym również hybrydowych, czyli takich w których tylko część artykułów dostępna jest bezpłatnie.</a:t>
            </a:r>
            <a:endParaRPr lang="pl-P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B1AC04B5-6117-4F60-AFCC-8ED67D1C3934}"/>
              </a:ext>
            </a:extLst>
          </p:cNvPr>
          <p:cNvSpPr/>
          <p:nvPr/>
        </p:nvSpPr>
        <p:spPr>
          <a:xfrm>
            <a:off x="639191" y="1975481"/>
            <a:ext cx="2077375" cy="88647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Ścieżka 2</a:t>
            </a:r>
            <a:endParaRPr lang="pl-PL" sz="2000" dirty="0">
              <a:solidFill>
                <a:schemeClr val="tx1"/>
              </a:solidFill>
            </a:endParaRPr>
          </a:p>
        </p:txBody>
      </p:sp>
      <p:sp>
        <p:nvSpPr>
          <p:cNvPr id="4" name="Nawias klamrowy otwierający 3">
            <a:extLst>
              <a:ext uri="{FF2B5EF4-FFF2-40B4-BE49-F238E27FC236}">
                <a16:creationId xmlns:a16="http://schemas.microsoft.com/office/drawing/2014/main" id="{25458E88-185A-466E-9E58-1DE42FBD0097}"/>
              </a:ext>
            </a:extLst>
          </p:cNvPr>
          <p:cNvSpPr/>
          <p:nvPr/>
        </p:nvSpPr>
        <p:spPr>
          <a:xfrm>
            <a:off x="3000652" y="2017550"/>
            <a:ext cx="1367161" cy="843379"/>
          </a:xfrm>
          <a:prstGeom prst="leftBrac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98F3254-F324-48D1-B586-C8D248FACC8A}"/>
              </a:ext>
            </a:extLst>
          </p:cNvPr>
          <p:cNvSpPr txBox="1"/>
          <p:nvPr/>
        </p:nvSpPr>
        <p:spPr>
          <a:xfrm>
            <a:off x="719090" y="3207970"/>
            <a:ext cx="10310446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300" dirty="0"/>
              <a:t>czasopisma hybrydowe oraz subskrypcyjne plus deponowanie wersji AAM w repozytorium (zarejestrowanym w </a:t>
            </a:r>
            <a:r>
              <a:rPr lang="pl-PL" sz="1300" u="sng" dirty="0" err="1">
                <a:hlinkClick r:id="rId6" tooltip="Strona główna OpenDOAR"/>
              </a:rPr>
              <a:t>OpenDOAR</a:t>
            </a:r>
            <a:r>
              <a:rPr lang="pl-PL" sz="1300" dirty="0"/>
              <a:t>), ważna rola wykorzystywania Strategii Zachowania Praw Autorskich (par. 5 grantu NCN);</a:t>
            </a:r>
          </a:p>
          <a:p>
            <a:pPr algn="just"/>
            <a:endParaRPr lang="pl-PL" sz="13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300" b="1" dirty="0"/>
              <a:t>Czasopisma hybrydowe</a:t>
            </a:r>
            <a:r>
              <a:rPr lang="pl-PL" sz="1300" dirty="0"/>
              <a:t> to czasopisma oferujące model artykułów zamkniętych i otwartych w ramach jednego periodyku. Tu autor decyduje, którą ścieżkę publikowania wybierze – model OA z opłatą APC czy model subskrypcyjny (płatny dla czytelnika); 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sz="13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300" dirty="0"/>
              <a:t>NCN nie zgadza się na opłatę APC z funduszu grantowego</a:t>
            </a:r>
          </a:p>
          <a:p>
            <a:pPr algn="just"/>
            <a:endParaRPr lang="pl-PL" sz="13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300" b="1" dirty="0"/>
              <a:t>Do 31.12.2025</a:t>
            </a:r>
            <a:r>
              <a:rPr lang="pl-PL" sz="1300" dirty="0"/>
              <a:t> akceptowane będzie embargo, jeżeli </a:t>
            </a:r>
            <a:r>
              <a:rPr lang="pl-PL" sz="1300" dirty="0" err="1"/>
              <a:t>preprint</a:t>
            </a:r>
            <a:r>
              <a:rPr lang="pl-PL" sz="1300" dirty="0"/>
              <a:t> pracy, od razu po jej opublikowaniu na stronie wydawcy, zostanie udostępniony na licencji CC BY w repozytorium indeksowanym w </a:t>
            </a:r>
            <a:r>
              <a:rPr lang="pl-PL" sz="1300" dirty="0" err="1"/>
              <a:t>openDOAR</a:t>
            </a:r>
            <a:r>
              <a:rPr lang="pl-PL" sz="1300" dirty="0"/>
              <a:t> (</a:t>
            </a:r>
            <a:r>
              <a:rPr lang="pl-PL" sz="1300" dirty="0" err="1"/>
              <a:t>preprint</a:t>
            </a:r>
            <a:r>
              <a:rPr lang="pl-PL" sz="1300" dirty="0"/>
              <a:t> musi mieć nadany numer DOI lub inny identyfikator) oraz gdy po upływie embargo wersja AAM zostanie udostępniona w repozytorium indeksowanym w </a:t>
            </a:r>
            <a:r>
              <a:rPr lang="pl-PL" sz="1300" dirty="0" err="1"/>
              <a:t>openDOAR</a:t>
            </a:r>
            <a:r>
              <a:rPr lang="pl-PL" sz="1300" dirty="0"/>
              <a:t>.</a:t>
            </a:r>
          </a:p>
          <a:p>
            <a:pPr algn="just"/>
            <a:endParaRPr lang="pl-PL" sz="1200" dirty="0"/>
          </a:p>
          <a:p>
            <a:pPr algn="just"/>
            <a:r>
              <a:rPr lang="pl-PL" sz="1200" b="1" dirty="0">
                <a:solidFill>
                  <a:srgbClr val="FF000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Pismo w sprawie złagodzenia zapisów dotyczących "Polityki Narodowego Centrum Nauki dot. otwartego dostępu do publikacji”</a:t>
            </a:r>
            <a:endParaRPr lang="pl-PL" sz="1200" b="1" dirty="0">
              <a:solidFill>
                <a:srgbClr val="FF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sz="1600" dirty="0"/>
          </a:p>
          <a:p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8673FB8-76FA-4C4A-822A-1AC65F8E6E7E}"/>
              </a:ext>
            </a:extLst>
          </p:cNvPr>
          <p:cNvSpPr txBox="1"/>
          <p:nvPr/>
        </p:nvSpPr>
        <p:spPr>
          <a:xfrm>
            <a:off x="932368" y="1191553"/>
            <a:ext cx="10591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Złagodzenie zapisów dotyczących otwartego dostępu do publikacji - OKRES PRZEJSCIOWY DO 31.12.2025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14171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17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468" y="348029"/>
            <a:ext cx="10229068" cy="1049235"/>
          </a:xfrm>
        </p:spPr>
        <p:txBody>
          <a:bodyPr>
            <a:noAutofit/>
          </a:bodyPr>
          <a:lstStyle/>
          <a:p>
            <a:pPr algn="ctr"/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ŚCIEŻKI PUBLIKACYJNE ZGODNE Z POLITYKĄ OTWARTEGO DOSTEPU</a:t>
            </a:r>
            <a:endParaRPr lang="pl-PL" sz="2800" b="1" dirty="0">
              <a:solidFill>
                <a:srgbClr val="008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0000" y="2017943"/>
            <a:ext cx="6377637" cy="1026004"/>
          </a:xfrm>
        </p:spPr>
        <p:txBody>
          <a:bodyPr>
            <a:normAutofit/>
          </a:bodyPr>
          <a:lstStyle/>
          <a:p>
            <a:pPr marL="0" indent="0" algn="just" defTabSz="914400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publikowanie w czasopismach objętych licencją otwartego dostępu w ramach tzw. umów transformacyjnych (wydawcy zobowiązali się do przekształcenia w czasopisma typu </a:t>
            </a:r>
            <a:r>
              <a:rPr lang="pl-P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full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open </a:t>
            </a:r>
            <a:r>
              <a:rPr lang="pl-P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access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 </a:t>
            </a:r>
            <a:endParaRPr lang="pl-P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B1AC04B5-6117-4F60-AFCC-8ED67D1C3934}"/>
              </a:ext>
            </a:extLst>
          </p:cNvPr>
          <p:cNvSpPr/>
          <p:nvPr/>
        </p:nvSpPr>
        <p:spPr>
          <a:xfrm>
            <a:off x="781234" y="2017942"/>
            <a:ext cx="2077375" cy="105373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Ścieżka 3</a:t>
            </a:r>
            <a:endParaRPr lang="pl-PL" sz="2000" dirty="0">
              <a:solidFill>
                <a:schemeClr val="tx1"/>
              </a:solidFill>
            </a:endParaRPr>
          </a:p>
        </p:txBody>
      </p:sp>
      <p:sp>
        <p:nvSpPr>
          <p:cNvPr id="4" name="Nawias klamrowy otwierający 3">
            <a:extLst>
              <a:ext uri="{FF2B5EF4-FFF2-40B4-BE49-F238E27FC236}">
                <a16:creationId xmlns:a16="http://schemas.microsoft.com/office/drawing/2014/main" id="{25458E88-185A-466E-9E58-1DE42FBD0097}"/>
              </a:ext>
            </a:extLst>
          </p:cNvPr>
          <p:cNvSpPr/>
          <p:nvPr/>
        </p:nvSpPr>
        <p:spPr>
          <a:xfrm>
            <a:off x="2986065" y="2116331"/>
            <a:ext cx="1406478" cy="856953"/>
          </a:xfrm>
          <a:prstGeom prst="leftBrac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98F3254-F324-48D1-B586-C8D248FACC8A}"/>
              </a:ext>
            </a:extLst>
          </p:cNvPr>
          <p:cNvSpPr txBox="1"/>
          <p:nvPr/>
        </p:nvSpPr>
        <p:spPr>
          <a:xfrm>
            <a:off x="781234" y="3368845"/>
            <a:ext cx="1024830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400" dirty="0"/>
              <a:t>Czasopisma transformacyjne (tylko te z listy Koalicji S - obecnie to 2534 tytuły (</a:t>
            </a:r>
            <a:r>
              <a:rPr lang="pl-PL" sz="1400" u="sng" dirty="0">
                <a:hlinkClick r:id="rId6" tooltip="Tabela - List of Plan S compliant transformative journals"/>
              </a:rPr>
              <a:t>List of Plan S </a:t>
            </a:r>
            <a:r>
              <a:rPr lang="pl-PL" sz="1400" u="sng" dirty="0" err="1">
                <a:hlinkClick r:id="rId6" tooltip="Tabela - List of Plan S compliant transformative journals"/>
              </a:rPr>
              <a:t>compliant</a:t>
            </a:r>
            <a:r>
              <a:rPr lang="pl-PL" sz="1400" u="sng" dirty="0">
                <a:hlinkClick r:id="rId6" tooltip="Tabela - List of Plan S compliant transformative journals"/>
              </a:rPr>
              <a:t> </a:t>
            </a:r>
            <a:r>
              <a:rPr lang="pl-PL" sz="1400" u="sng" dirty="0" err="1">
                <a:hlinkClick r:id="rId6" tooltip="Tabela - List of Plan S compliant transformative journals"/>
              </a:rPr>
              <a:t>transformative</a:t>
            </a:r>
            <a:r>
              <a:rPr lang="pl-PL" sz="1400" u="sng" dirty="0">
                <a:hlinkClick r:id="rId6" tooltip="Tabela - List of Plan S compliant transformative journals"/>
              </a:rPr>
              <a:t> </a:t>
            </a:r>
            <a:r>
              <a:rPr lang="pl-PL" sz="1400" u="sng" dirty="0" err="1">
                <a:hlinkClick r:id="rId6" tooltip="Tabela - List of Plan S compliant transformative journals"/>
              </a:rPr>
              <a:t>journals</a:t>
            </a:r>
            <a:r>
              <a:rPr lang="pl-PL" sz="1400" dirty="0"/>
              <a:t> oraz </a:t>
            </a:r>
            <a:r>
              <a:rPr lang="pl-PL" sz="1400" u="sng" dirty="0">
                <a:hlinkClick r:id="rId7" tooltip="Tabela - ESAC Transformative Agreement Registry"/>
              </a:rPr>
              <a:t>ESAC </a:t>
            </a:r>
            <a:r>
              <a:rPr lang="pl-PL" sz="1400" u="sng" dirty="0" err="1">
                <a:hlinkClick r:id="rId7" tooltip="Tabela - ESAC Transformative Agreement Registry"/>
              </a:rPr>
              <a:t>Transformative</a:t>
            </a:r>
            <a:r>
              <a:rPr lang="pl-PL" sz="1400" u="sng" dirty="0">
                <a:hlinkClick r:id="rId7" tooltip="Tabela - ESAC Transformative Agreement Registry"/>
              </a:rPr>
              <a:t> Agreement Registry</a:t>
            </a:r>
            <a:r>
              <a:rPr lang="pl-PL" sz="1400" dirty="0"/>
              <a:t>) oraz czasopisma z tzw. </a:t>
            </a:r>
            <a:r>
              <a:rPr lang="pl-PL" sz="1400" b="1" u="sng" dirty="0">
                <a:hlinkClick r:id="rId8"/>
              </a:rPr>
              <a:t>licencji krajowych lub </a:t>
            </a:r>
            <a:r>
              <a:rPr lang="pl-PL" sz="1400" b="1" u="sng" dirty="0" err="1">
                <a:hlinkClick r:id="rId8"/>
              </a:rPr>
              <a:t>konsorcyjnych</a:t>
            </a:r>
            <a:r>
              <a:rPr lang="pl-PL" sz="1400" dirty="0"/>
              <a:t> (np. </a:t>
            </a:r>
            <a:r>
              <a:rPr lang="pl-PL" sz="1400" dirty="0" err="1"/>
              <a:t>Elsevier</a:t>
            </a:r>
            <a:r>
              <a:rPr lang="pl-PL" sz="1400" dirty="0"/>
              <a:t>, Cambridge University Press, Springer, T&amp;F) – tak zwany system “Read and </a:t>
            </a:r>
            <a:r>
              <a:rPr lang="pl-PL" sz="1400" dirty="0" err="1"/>
              <a:t>Publish</a:t>
            </a:r>
            <a:r>
              <a:rPr lang="pl-PL" sz="1400" dirty="0"/>
              <a:t>”;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sz="14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400" dirty="0"/>
              <a:t>Tylko dla tej ścieżki możliwe jest nadawanie licencji CC BY SA (uznanie autorstwa bez utworów zależnych); </a:t>
            </a:r>
          </a:p>
          <a:p>
            <a:pPr algn="just"/>
            <a:endParaRPr lang="pl-PL" sz="14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400" b="1" dirty="0"/>
              <a:t>Trzecia ścieżka publikacyjna obowiązuje tylko gdy praca zostanie przyjęta do druku do końca 2024 roku.</a:t>
            </a:r>
          </a:p>
          <a:p>
            <a:pPr algn="just"/>
            <a:endParaRPr lang="pl-PL" sz="1400" b="1" dirty="0">
              <a:solidFill>
                <a:srgbClr val="FF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sz="1600" b="1" dirty="0">
              <a:solidFill>
                <a:srgbClr val="FF0000"/>
              </a:solidFill>
            </a:endParaRPr>
          </a:p>
          <a:p>
            <a:pPr algn="just"/>
            <a:r>
              <a:rPr lang="pl-PL" sz="1200" b="1" dirty="0">
                <a:solidFill>
                  <a:srgbClr val="FF000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Pismo w sprawie złagodzenia zapisów dotyczących "Polityki Narodowego Centrum Nauki dot. otwartego dostępu do publikacji”</a:t>
            </a:r>
            <a:endParaRPr lang="pl-PL" sz="1200" b="1" dirty="0">
              <a:solidFill>
                <a:srgbClr val="FF0000"/>
              </a:solidFill>
            </a:endParaRPr>
          </a:p>
          <a:p>
            <a:pPr algn="just"/>
            <a:endParaRPr lang="pl-PL" sz="1600" b="1" dirty="0">
              <a:solidFill>
                <a:srgbClr val="FF0000"/>
              </a:solidFill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8C12025-9596-4C33-9473-AD17D4A57F7C}"/>
              </a:ext>
            </a:extLst>
          </p:cNvPr>
          <p:cNvSpPr txBox="1"/>
          <p:nvPr/>
        </p:nvSpPr>
        <p:spPr>
          <a:xfrm>
            <a:off x="800468" y="1352831"/>
            <a:ext cx="10591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Złagodzenie zapisów dotyczących otwartego dostępu do publikacji - OKRES PRZEJSCIOWY DO 31.12.2025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18354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18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496" y="112136"/>
            <a:ext cx="11023107" cy="1002826"/>
          </a:xfrm>
        </p:spPr>
        <p:txBody>
          <a:bodyPr>
            <a:noAutofit/>
          </a:bodyPr>
          <a:lstStyle/>
          <a:p>
            <a:pPr algn="ctr"/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ŚCIEŻKI PUBLIKACYJNE – KWESTIA KWALIFIKOWALNOŚCI KOSZTÓW APC</a:t>
            </a:r>
            <a:endParaRPr lang="pl-PL" sz="2800" b="1" dirty="0">
              <a:solidFill>
                <a:srgbClr val="008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00137" y="1661512"/>
            <a:ext cx="5162449" cy="1081873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l-PL" sz="1600" b="1" dirty="0"/>
              <a:t>NCN zgadza się na opłatę APC – koszt kwalifikowalny 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FF0000"/>
                </a:solidFill>
              </a:rPr>
              <a:t>Akceptowalne wszystkie licencje CC 4.0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1400" dirty="0">
                <a:solidFill>
                  <a:schemeClr val="tx1"/>
                </a:solidFill>
              </a:rPr>
              <a:t>APC - Licencja CC BY 4.4. lub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/>
              <a:t>Licencja CC BY-ND 4.0 (akceptowalna za zgodą NCN w uzasadnionych przypadkach).</a:t>
            </a:r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B1AC04B5-6117-4F60-AFCC-8ED67D1C3934}"/>
              </a:ext>
            </a:extLst>
          </p:cNvPr>
          <p:cNvSpPr/>
          <p:nvPr/>
        </p:nvSpPr>
        <p:spPr>
          <a:xfrm>
            <a:off x="764704" y="1661512"/>
            <a:ext cx="3870665" cy="98479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Ścieżka 1</a:t>
            </a:r>
          </a:p>
          <a:p>
            <a:pPr algn="ctr"/>
            <a:r>
              <a:rPr lang="pl-PL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Czasopisma typu Full open </a:t>
            </a:r>
            <a:r>
              <a:rPr lang="pl-PL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access</a:t>
            </a:r>
            <a:endParaRPr lang="pl-PL" sz="1600" dirty="0">
              <a:solidFill>
                <a:schemeClr val="tx1"/>
              </a:solidFill>
            </a:endParaRPr>
          </a:p>
        </p:txBody>
      </p: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D6375F47-FAE7-45E7-8FC9-CE53E8BCE93A}"/>
              </a:ext>
            </a:extLst>
          </p:cNvPr>
          <p:cNvSpPr/>
          <p:nvPr/>
        </p:nvSpPr>
        <p:spPr>
          <a:xfrm>
            <a:off x="828959" y="3182867"/>
            <a:ext cx="3870665" cy="98479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Ścieżka 2</a:t>
            </a:r>
          </a:p>
          <a:p>
            <a:pPr algn="ctr"/>
            <a:r>
              <a:rPr lang="pl-PL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czasopisma subskrypcyjne i hybrydowe</a:t>
            </a:r>
            <a:endParaRPr lang="pl-PL" sz="1600" dirty="0">
              <a:solidFill>
                <a:schemeClr val="tx1"/>
              </a:solidFill>
            </a:endParaRP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F66500FD-9014-4DBB-8995-EB699F8E7655}"/>
              </a:ext>
            </a:extLst>
          </p:cNvPr>
          <p:cNvSpPr/>
          <p:nvPr/>
        </p:nvSpPr>
        <p:spPr>
          <a:xfrm>
            <a:off x="842867" y="4774798"/>
            <a:ext cx="3792502" cy="96824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Ścieżka 3</a:t>
            </a:r>
          </a:p>
          <a:p>
            <a:pPr algn="ctr"/>
            <a:r>
              <a:rPr lang="pl-PL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Czasopisma transformacyjne i objęte umową transformacyjną</a:t>
            </a:r>
            <a:endParaRPr lang="pl-PL" sz="1600" dirty="0">
              <a:solidFill>
                <a:schemeClr val="tx1"/>
              </a:solidFill>
            </a:endParaRPr>
          </a:p>
        </p:txBody>
      </p:sp>
      <p:sp>
        <p:nvSpPr>
          <p:cNvPr id="17" name="Symbol zastępczy zawartości 2">
            <a:extLst>
              <a:ext uri="{FF2B5EF4-FFF2-40B4-BE49-F238E27FC236}">
                <a16:creationId xmlns:a16="http://schemas.microsoft.com/office/drawing/2014/main" id="{436FB5C8-682D-4725-ACFF-86B7C0C9ADA3}"/>
              </a:ext>
            </a:extLst>
          </p:cNvPr>
          <p:cNvSpPr txBox="1">
            <a:spLocks/>
          </p:cNvSpPr>
          <p:nvPr/>
        </p:nvSpPr>
        <p:spPr>
          <a:xfrm>
            <a:off x="5068811" y="3098935"/>
            <a:ext cx="5193775" cy="984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§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1600" dirty="0"/>
              <a:t>opłata publikacyjna APC stanowi </a:t>
            </a:r>
            <a:r>
              <a:rPr lang="pl-PL" sz="1600" u="sng" dirty="0"/>
              <a:t>koszt niekwalifikowalny</a:t>
            </a:r>
          </a:p>
        </p:txBody>
      </p:sp>
      <p:sp>
        <p:nvSpPr>
          <p:cNvPr id="18" name="Symbol zastępczy zawartości 2">
            <a:extLst>
              <a:ext uri="{FF2B5EF4-FFF2-40B4-BE49-F238E27FC236}">
                <a16:creationId xmlns:a16="http://schemas.microsoft.com/office/drawing/2014/main" id="{036118DB-EC09-4D16-9A2B-30778D138C84}"/>
              </a:ext>
            </a:extLst>
          </p:cNvPr>
          <p:cNvSpPr txBox="1">
            <a:spLocks/>
          </p:cNvSpPr>
          <p:nvPr/>
        </p:nvSpPr>
        <p:spPr>
          <a:xfrm>
            <a:off x="5165579" y="4714488"/>
            <a:ext cx="5097007" cy="1135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1600" b="1" dirty="0"/>
              <a:t>NCN zgadza się na opłatę APC – koszt kwalifikowalny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Akceptowalne licencje CC BY 40 oraz CC BY-SA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Licencja CC BY-ND 4.0. (akceptowalna za zgodą NCN w uzasadnionych przypadkach).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5C6BAB9-68E6-4436-B7B9-8306A9BCFA72}"/>
              </a:ext>
            </a:extLst>
          </p:cNvPr>
          <p:cNvSpPr txBox="1"/>
          <p:nvPr/>
        </p:nvSpPr>
        <p:spPr>
          <a:xfrm>
            <a:off x="381740" y="1114962"/>
            <a:ext cx="11265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LICENCJE PO LIBERALIZACJI - OKRES PRZEJSCIOWY DO 31.12.2025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37156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19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371888"/>
            <a:ext cx="9603275" cy="1049235"/>
          </a:xfrm>
        </p:spPr>
        <p:txBody>
          <a:bodyPr>
            <a:noAutofit/>
          </a:bodyPr>
          <a:lstStyle/>
          <a:p>
            <a:pPr algn="ctr"/>
            <a:b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OPŁATY PUBLIKACYJNE APC – RAPORTY ROCZNE I KOŃCOWE </a:t>
            </a: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sz="2800" b="1" dirty="0">
              <a:solidFill>
                <a:srgbClr val="008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6517" y="1421123"/>
            <a:ext cx="7493530" cy="4343600"/>
          </a:xfrm>
        </p:spPr>
        <p:txBody>
          <a:bodyPr>
            <a:normAutofit/>
          </a:bodyPr>
          <a:lstStyle/>
          <a:p>
            <a:pPr marL="800100" lvl="1" indent="-342900" algn="just">
              <a:buFont typeface="Wingdings" panose="05000000000000000000" pitchFamily="2" charset="2"/>
              <a:buChar char="q"/>
            </a:pPr>
            <a:endParaRPr lang="pl-PL" sz="19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/>
            <a:endParaRPr lang="pl-P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700" dirty="0">
                <a:latin typeface="Calibri" panose="020F0502020204030204" pitchFamily="34" charset="0"/>
                <a:cs typeface="Calibri" panose="020F0502020204030204" pitchFamily="34" charset="0"/>
              </a:rPr>
              <a:t>Koszty APC są powiązane z konkretną publikacją, zatem należy je wykazać w raporcie rocznym i końcowym w zakładce wykaz publikacji podając min:</a:t>
            </a:r>
          </a:p>
          <a:p>
            <a:pPr marL="0" indent="0" algn="just"/>
            <a:endParaRPr lang="pl-P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>
              <a:buFont typeface="Wingdings" panose="05000000000000000000" pitchFamily="2" charset="2"/>
              <a:buChar char="q"/>
            </a:pPr>
            <a:r>
              <a:rPr lang="pl-PL" sz="1600" dirty="0"/>
              <a:t>Rodzaj licencji</a:t>
            </a:r>
          </a:p>
          <a:p>
            <a:pPr marL="514350" indent="-285750">
              <a:buFont typeface="Wingdings" panose="05000000000000000000" pitchFamily="2" charset="2"/>
              <a:buChar char="q"/>
            </a:pP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Nr DOI</a:t>
            </a:r>
            <a:endParaRPr lang="pl-PL" sz="1600" dirty="0"/>
          </a:p>
          <a:p>
            <a:pPr marL="514350" indent="-285750">
              <a:buFont typeface="Wingdings" panose="05000000000000000000" pitchFamily="2" charset="2"/>
              <a:buChar char="q"/>
            </a:pPr>
            <a:r>
              <a:rPr lang="pl-PL" sz="1600" dirty="0"/>
              <a:t>Model OA – ścieżka otwartego dostępu</a:t>
            </a:r>
          </a:p>
          <a:p>
            <a:pPr marL="514350" indent="-285750">
              <a:buFont typeface="Wingdings" panose="05000000000000000000" pitchFamily="2" charset="2"/>
              <a:buChar char="q"/>
            </a:pPr>
            <a:r>
              <a:rPr lang="pl-PL" sz="1600" dirty="0"/>
              <a:t>Koszty poniesione na opłatę publikacyjną w otwartym dostępie – w przypadku ścieżki pierwszej lub trzeciej.</a:t>
            </a:r>
          </a:p>
          <a:p>
            <a:pPr marL="514350" indent="-285750">
              <a:buFont typeface="Wingdings" panose="05000000000000000000" pitchFamily="2" charset="2"/>
              <a:buChar char="q"/>
            </a:pPr>
            <a:endParaRPr lang="pl-P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Prace należy załączyć do raportu wskazując link do repozytorium lub strony internetowej, który będzie odnośnikiem do trwałego miejsca zdeponowania pełnej wersji publikacji i zapewni do niej bezpośredni dostęp podczas weryfikacji raportu.</a:t>
            </a:r>
          </a:p>
          <a:p>
            <a:pPr marL="0" indent="0" algn="just"/>
            <a:endParaRPr lang="pl-P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W przypadku ścieżki 2, należy podać dwa linki: do udostępnionej w repozytorium wersji AAM oraz do wersji wydawcy dostępnej za </a:t>
            </a:r>
            <a:r>
              <a:rPr lang="pl-PL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paywallem</a:t>
            </a: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 algn="just"/>
            <a:endParaRPr lang="pl-PL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/>
            <a:endParaRPr lang="pl-PL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/>
            <a:endParaRPr lang="pl-PL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0435A05F-5739-4C9E-B34F-4F4AE33C584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912" t="22370" r="33132" b="13451"/>
          <a:stretch/>
        </p:blipFill>
        <p:spPr>
          <a:xfrm>
            <a:off x="8082049" y="1572112"/>
            <a:ext cx="3533038" cy="43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90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20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371888"/>
            <a:ext cx="9603275" cy="1049235"/>
          </a:xfrm>
        </p:spPr>
        <p:txBody>
          <a:bodyPr>
            <a:noAutofit/>
          </a:bodyPr>
          <a:lstStyle/>
          <a:p>
            <a:pPr algn="ctr"/>
            <a:b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OPŁATY PUBLIKACYJNE APC – RAPORTY ROCZNE I KOŃCOWE </a:t>
            </a: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sz="2800" b="1" dirty="0">
              <a:solidFill>
                <a:srgbClr val="008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9649" y="1366769"/>
            <a:ext cx="7493530" cy="4343600"/>
          </a:xfrm>
        </p:spPr>
        <p:txBody>
          <a:bodyPr>
            <a:normAutofit/>
          </a:bodyPr>
          <a:lstStyle/>
          <a:p>
            <a:pPr marL="0" indent="0" algn="just"/>
            <a:endParaRPr lang="pl-PL" sz="19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/>
            <a:endParaRPr lang="pl-PL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700" dirty="0">
                <a:latin typeface="Calibri" panose="020F0502020204030204" pitchFamily="34" charset="0"/>
                <a:cs typeface="Calibri" panose="020F0502020204030204" pitchFamily="34" charset="0"/>
              </a:rPr>
              <a:t>W przypadku gdy wykazana publikacja nie zostanie uznana za efekt realizacji projektu, poniesione z koszty APC na jej opublikowanie oraz udostępnienie w otwartym dostępie podlegają zwrotowi do NCN; </a:t>
            </a:r>
          </a:p>
          <a:p>
            <a:pPr marL="0" indent="0" algn="just"/>
            <a:endParaRPr lang="pl-PL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600" dirty="0"/>
              <a:t>Bez względu na ścieżkę publikacyjną </a:t>
            </a:r>
            <a:r>
              <a:rPr lang="pl-PL" sz="1600" b="1" dirty="0"/>
              <a:t>wszystkie publikacje </a:t>
            </a:r>
            <a:r>
              <a:rPr lang="pl-PL" sz="1600" dirty="0"/>
              <a:t>będące efektem realizacji projektu </a:t>
            </a:r>
            <a:r>
              <a:rPr lang="pl-PL" sz="1600" b="1" dirty="0"/>
              <a:t>muszą być dostępne w otwartym dostępie</a:t>
            </a:r>
            <a:r>
              <a:rPr lang="pl-PL" sz="1600" dirty="0"/>
              <a:t>, posiadać adnotację o finansowaniu ze środków projektu (Narodowe Centrum Nauki, numer projektu) oraz unikalny stały identyfikator (np. DOI (preferowany), URN lub Handle). </a:t>
            </a:r>
          </a:p>
          <a:p>
            <a:pPr marL="0" indent="0" algn="just"/>
            <a:endParaRPr lang="pl-PL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700" dirty="0">
                <a:latin typeface="Calibri" panose="020F0502020204030204" pitchFamily="34" charset="0"/>
                <a:cs typeface="Calibri" panose="020F0502020204030204" pitchFamily="34" charset="0"/>
              </a:rPr>
              <a:t>Publikacje, w których nie wskazano NCN jako instytucji finansującej badania, nie będą traktowane jako efekt realizacji projektu i nie będą brane pod uwagę przy jego rozliczeniu</a:t>
            </a:r>
            <a:r>
              <a:rPr lang="pl-PL" sz="1700" i="1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pl-PL" sz="1700" i="1" dirty="0"/>
              <a:t> </a:t>
            </a:r>
            <a:endParaRPr lang="pl-PL" sz="1700" dirty="0"/>
          </a:p>
          <a:p>
            <a:pPr marL="0" indent="0" algn="just"/>
            <a:endParaRPr lang="pl-PL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EF6BC037-D0C5-4F4F-969F-020742952BC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912" t="22370" r="33132" b="13451"/>
          <a:stretch/>
        </p:blipFill>
        <p:spPr>
          <a:xfrm>
            <a:off x="8105587" y="1384887"/>
            <a:ext cx="3533038" cy="43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74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21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348029"/>
            <a:ext cx="9603275" cy="1049235"/>
          </a:xfrm>
        </p:spPr>
        <p:txBody>
          <a:bodyPr>
            <a:noAutofit/>
          </a:bodyPr>
          <a:lstStyle/>
          <a:p>
            <a:pPr algn="ctr"/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SPRAWDZENIE ZGODNOSCI CZASOPISMA Z POLITYKĄ NCN  </a:t>
            </a: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4362" y="1397264"/>
            <a:ext cx="9857094" cy="4574247"/>
          </a:xfrm>
        </p:spPr>
        <p:txBody>
          <a:bodyPr>
            <a:noAutofit/>
          </a:bodyPr>
          <a:lstStyle/>
          <a:p>
            <a:pPr marL="228600" indent="0" algn="ctr"/>
            <a:endParaRPr lang="pl-PL" b="1" dirty="0"/>
          </a:p>
          <a:p>
            <a:pPr marL="228600" indent="0" algn="just"/>
            <a:r>
              <a:rPr lang="pl-PL" sz="1600" dirty="0"/>
              <a:t>Planując poniesienie opłat za publikacje OA należy zapoznać się z polityką danego wydawnictwa w celu zaplanowania właściwej strategii publikacyjnej (np. warto zweryfikować czy wydawnictwo uwzględnia wskazane przez NCN licencje praw autorskich oraz czy publikacja wyników będzie zgodna z Polityką NCN dotyczącą otwartego dostępu). </a:t>
            </a:r>
          </a:p>
          <a:p>
            <a:pPr marL="228600" indent="0" algn="just"/>
            <a:endParaRPr lang="pl-PL" sz="1600" b="1" u="sng" dirty="0"/>
          </a:p>
          <a:p>
            <a:pPr marL="228600" indent="0" algn="just"/>
            <a:r>
              <a:rPr lang="pl-PL" sz="1600" b="1" u="sng" dirty="0" err="1"/>
              <a:t>Journal</a:t>
            </a:r>
            <a:r>
              <a:rPr lang="pl-PL" sz="1600" b="1" u="sng" dirty="0"/>
              <a:t> </a:t>
            </a:r>
            <a:r>
              <a:rPr lang="pl-PL" sz="1600" b="1" u="sng" dirty="0" err="1"/>
              <a:t>Checker</a:t>
            </a:r>
            <a:r>
              <a:rPr lang="pl-PL" sz="1600" b="1" u="sng" dirty="0"/>
              <a:t> </a:t>
            </a:r>
            <a:r>
              <a:rPr lang="pl-PL" sz="1600" b="1" u="sng" dirty="0" err="1"/>
              <a:t>Tool</a:t>
            </a:r>
            <a:r>
              <a:rPr lang="pl-PL" sz="1600" b="1" u="sng" dirty="0"/>
              <a:t> (JCT)  </a:t>
            </a:r>
            <a:r>
              <a:rPr lang="pl-PL" sz="1600" dirty="0"/>
              <a:t>narzędzie dzięki któremu można sprawdzić czy dane czasopismo jest zgodne z Polityką otwartego dostępu NCN. Narzędzie to wskazuje  również w ramach której ścieżki  (z trzech dostępnych i opisanych w Polityce NCN ) ta zgodność występuje. </a:t>
            </a:r>
          </a:p>
          <a:p>
            <a:pPr marL="228600" indent="0" algn="just"/>
            <a:endParaRPr lang="pl-PL" sz="1600" dirty="0"/>
          </a:p>
          <a:p>
            <a:pPr marL="228600" indent="0" algn="just"/>
            <a:r>
              <a:rPr lang="en-US" sz="1600" b="1" dirty="0">
                <a:hlinkClick r:id="rId6"/>
              </a:rPr>
              <a:t>Directory of Open Access Journals (DOAJ)</a:t>
            </a:r>
            <a:r>
              <a:rPr lang="pl-PL" sz="1600" b="1" dirty="0"/>
              <a:t> </a:t>
            </a:r>
            <a:r>
              <a:rPr lang="pl-PL" sz="1600" dirty="0"/>
              <a:t>katalog czasopism naukowych dostępnych w modelu otwartym. Do katalogu mogą dołączać czasopisma spełniające kryteria min. udostępniając zawartość natychmiast po publikacji i w zgodzie z zapisami Inicjatywy Open Access. </a:t>
            </a:r>
          </a:p>
          <a:p>
            <a:r>
              <a:rPr lang="pl-PL" sz="1600" dirty="0"/>
              <a:t> 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 algn="just">
              <a:buFont typeface="Wingdings" panose="05000000000000000000" pitchFamily="2" charset="2"/>
              <a:buChar char="q"/>
            </a:pP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Narzędzia te pomagają w weryfikowaniu wiarygodności i rzetelności czasopism.</a:t>
            </a:r>
          </a:p>
          <a:p>
            <a:pPr marL="228600" indent="0" algn="just"/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 algn="just"/>
            <a:r>
              <a:rPr lang="pl-PL" sz="1400" b="1" u="sng" dirty="0">
                <a:solidFill>
                  <a:srgbClr val="FF0000"/>
                </a:solidFill>
              </a:rPr>
              <a:t>https://journalcheckertool.org/ </a:t>
            </a:r>
            <a:endParaRPr lang="pl-PL" sz="1400" b="1" u="sng" dirty="0">
              <a:solidFill>
                <a:srgbClr val="FF0000"/>
              </a:solid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8600" indent="0" algn="just"/>
            <a:r>
              <a:rPr lang="pl-PL" sz="1400" b="1" dirty="0">
                <a:solidFill>
                  <a:srgbClr val="FF0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https://doaj.org/</a:t>
            </a:r>
            <a:endParaRPr lang="pl-PL" sz="1400" b="1" dirty="0">
              <a:solidFill>
                <a:srgbClr val="FF0000"/>
              </a:solidFill>
            </a:endParaRPr>
          </a:p>
          <a:p>
            <a:pPr marL="228600" indent="0" algn="just"/>
            <a:endParaRPr lang="pl-PL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>
              <a:buFont typeface="Wingdings" panose="05000000000000000000" pitchFamily="2" charset="2"/>
              <a:buChar char="q"/>
            </a:pP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dirty="0"/>
          </a:p>
          <a:p>
            <a:pPr algn="just"/>
            <a:endParaRPr lang="pl-PL" dirty="0"/>
          </a:p>
          <a:p>
            <a:endParaRPr lang="pl-PL" dirty="0"/>
          </a:p>
          <a:p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374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22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348029"/>
            <a:ext cx="9603275" cy="1049235"/>
          </a:xfrm>
        </p:spPr>
        <p:txBody>
          <a:bodyPr>
            <a:noAutofit/>
          </a:bodyPr>
          <a:lstStyle/>
          <a:p>
            <a:pPr algn="ctr"/>
            <a:br>
              <a:rPr lang="pl-PL" sz="24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KOSZTY PUBLIKACJI OPEN ACCESS </a:t>
            </a:r>
            <a:r>
              <a:rPr lang="pl-PL" sz="2800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ROZLICZANIE W PROJEKCIE </a:t>
            </a:r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sz="2800" b="1" dirty="0">
              <a:solidFill>
                <a:srgbClr val="008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6261" y="1642369"/>
            <a:ext cx="9603275" cy="442108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Koszty związane z publikacją w otwartym dostępie jakie możemy ponosić </a:t>
            </a:r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z kosztów bezpośrednich projektu (w ramach usług obcych):</a:t>
            </a:r>
          </a:p>
          <a:p>
            <a:pPr marL="0" indent="0" algn="just">
              <a:buNone/>
            </a:pPr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Są to wszelkie koszty związane z przygotowaniem tekstu do jego złożenia w redakcji np. korekty językowe, usługi edytorskie, graficzne itp.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pod warunkiem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że koszty te zostaną poniesione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przed przekazaniem publikacji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do wydawnictwa oraz, że usługi będą realizowane przez podmioty inne niż wydawnictwo w którym został złożony manuskrypt.</a:t>
            </a:r>
          </a:p>
          <a:p>
            <a:pPr marL="0" indent="0" algn="just"/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Niekwalifikowalne w projekcie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(z kosztów bezpośrednich i pośrednich projektu) są wszelkie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dodatkowe opłaty pobierane przez wydawnictwo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w związku ze złożeniem artykułu do publikacji w ramach open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access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 np. opłaty redakcyjne, translatorskie, edytorskich, koszty odbitek, kolorowych, dodatkowe koszty wydawnicze związane z redakcją publikacji (np. koszty korekty językowej).</a:t>
            </a:r>
          </a:p>
          <a:p>
            <a:pPr marL="0" indent="0" algn="just"/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/>
              <a:t>Przyjęcie przez NCN polityki dotyczącej otwartego dostępu wynika z założenia, że prace finansowane ze środków publicznych powinny być dostępne publicznie, oraz ze sprzeciwu wobec osiągania przez wydawnictwa czasopism dochodów z podwójnych źródeł: z subskrypcji oraz opłat publikacyjnych.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034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23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348029"/>
            <a:ext cx="9603275" cy="1049235"/>
          </a:xfrm>
        </p:spPr>
        <p:txBody>
          <a:bodyPr>
            <a:noAutofit/>
          </a:bodyPr>
          <a:lstStyle/>
          <a:p>
            <a:pPr algn="ctr"/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UDOSTĘPNIANIE DANYCH BADAWCZYCH </a:t>
            </a: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4362" y="1491448"/>
            <a:ext cx="9735175" cy="4367814"/>
          </a:xfrm>
        </p:spPr>
        <p:txBody>
          <a:bodyPr>
            <a:normAutofit fontScale="92500" lnSpcReduction="20000"/>
          </a:bodyPr>
          <a:lstStyle/>
          <a:p>
            <a:pPr marL="0" indent="0" algn="just"/>
            <a:endParaRPr lang="pl-PL" dirty="0"/>
          </a:p>
          <a:p>
            <a:pPr marL="0" indent="0" algn="just"/>
            <a:r>
              <a:rPr lang="pl-PL" sz="1900" dirty="0"/>
              <a:t>Dane badawcze zgodnie z Polityką NCN dot. otwartego dostępu do publikacji naukowych należy udostępnić zgodnie zasadami FAIR, czyli tak aby były: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sz="1900" dirty="0"/>
          </a:p>
          <a:p>
            <a:pPr marL="0" indent="0" algn="just"/>
            <a:r>
              <a:rPr lang="pl-PL" sz="1900" b="1" dirty="0" err="1"/>
              <a:t>F</a:t>
            </a:r>
            <a:r>
              <a:rPr lang="pl-PL" sz="1900" dirty="0" err="1"/>
              <a:t>indable</a:t>
            </a:r>
            <a:r>
              <a:rPr lang="pl-PL" sz="1900" dirty="0"/>
              <a:t> -  możliwe do znalezienia,</a:t>
            </a:r>
          </a:p>
          <a:p>
            <a:pPr marL="0" indent="0" algn="just"/>
            <a:r>
              <a:rPr lang="pl-PL" sz="1900" b="1" dirty="0" err="1"/>
              <a:t>A</a:t>
            </a:r>
            <a:r>
              <a:rPr lang="pl-PL" sz="1900" dirty="0" err="1"/>
              <a:t>ccessible</a:t>
            </a:r>
            <a:r>
              <a:rPr lang="pl-PL" sz="1900" dirty="0"/>
              <a:t> - dostępne,</a:t>
            </a:r>
          </a:p>
          <a:p>
            <a:pPr marL="0" indent="0" algn="just"/>
            <a:r>
              <a:rPr lang="pl-PL" sz="1900" b="1" dirty="0" err="1"/>
              <a:t>I</a:t>
            </a:r>
            <a:r>
              <a:rPr lang="pl-PL" sz="1900" dirty="0" err="1"/>
              <a:t>nteroperable</a:t>
            </a:r>
            <a:r>
              <a:rPr lang="pl-PL" sz="1900" dirty="0"/>
              <a:t> - </a:t>
            </a:r>
            <a:r>
              <a:rPr lang="pl-PL" sz="1900" dirty="0" err="1"/>
              <a:t>interoperacyjne</a:t>
            </a:r>
            <a:r>
              <a:rPr lang="pl-PL" sz="1900" dirty="0"/>
              <a:t>,</a:t>
            </a:r>
          </a:p>
          <a:p>
            <a:pPr marL="0" indent="0" algn="just"/>
            <a:r>
              <a:rPr lang="pl-PL" sz="1900" b="1" dirty="0" err="1"/>
              <a:t>R</a:t>
            </a:r>
            <a:r>
              <a:rPr lang="pl-PL" sz="1900" dirty="0" err="1"/>
              <a:t>eusable</a:t>
            </a:r>
            <a:r>
              <a:rPr lang="pl-PL" sz="1900" dirty="0"/>
              <a:t> - możliwe do ponownego wykorzystania.</a:t>
            </a:r>
          </a:p>
          <a:p>
            <a:pPr marL="0" indent="0"/>
            <a:endParaRPr lang="pl-PL" sz="19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1900" dirty="0"/>
              <a:t>Wiąże się to z koniecznością odpowiedniego przygotowania danych do udostępnienia;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l-PL" sz="19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900" b="1" dirty="0"/>
              <a:t>Istotnym kontekstem zasad FAIR jest</a:t>
            </a:r>
            <a:r>
              <a:rPr lang="pl-PL" sz="1900" dirty="0"/>
              <a:t> </a:t>
            </a:r>
            <a:r>
              <a:rPr lang="pl-PL" sz="1900" b="1" dirty="0"/>
              <a:t>możliwość maszynowego odczytu i przetwarzania danych i metadanych</a:t>
            </a:r>
            <a:r>
              <a:rPr lang="pl-PL" sz="1900" dirty="0"/>
              <a:t>. W praktyce oznacza to, że należy zadbać o taki opis danych i takie miejsca ich przechowywania, aby wyszukiwanie i ponowne wykorzystywanie danych możliwe było przy zerowej lub minimalnej interwencji człowieka;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sz="1900" b="1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900" b="1" dirty="0"/>
              <a:t>Najważniejszym celem</a:t>
            </a:r>
            <a:r>
              <a:rPr lang="pl-PL" sz="1900" dirty="0"/>
              <a:t> wdrażania zasad FAIR jest </a:t>
            </a:r>
            <a:r>
              <a:rPr lang="pl-PL" sz="1900" b="1" dirty="0"/>
              <a:t>zwiększenie ponownego wykorzystania danych</a:t>
            </a:r>
            <a:r>
              <a:rPr lang="pl-PL" sz="1900" dirty="0"/>
              <a:t>. Wytwarzanie i zbieranie danych badawczych jest kosztowne i czasochłonne, a istniejące dane mogą posłużyć jako podstawa do dalszych badań czy innowacji.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dirty="0"/>
          </a:p>
          <a:p>
            <a:pPr marL="0" indent="0" algn="just"/>
            <a:endParaRPr lang="pl-PL" dirty="0"/>
          </a:p>
          <a:p>
            <a:pPr marL="0" indent="0"/>
            <a:endParaRPr lang="pl-PL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dirty="0"/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3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24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348029"/>
            <a:ext cx="9603275" cy="1049235"/>
          </a:xfrm>
        </p:spPr>
        <p:txBody>
          <a:bodyPr>
            <a:noAutofit/>
          </a:bodyPr>
          <a:lstStyle/>
          <a:p>
            <a:pPr algn="ctr"/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UDOSTĘPNIANIE DANYCH BADAWCZYCH </a:t>
            </a: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4362" y="1491448"/>
            <a:ext cx="9735175" cy="4211261"/>
          </a:xfrm>
        </p:spPr>
        <p:txBody>
          <a:bodyPr>
            <a:normAutofit lnSpcReduction="10000"/>
          </a:bodyPr>
          <a:lstStyle/>
          <a:p>
            <a:pPr marL="0" indent="0" algn="just"/>
            <a:endParaRPr lang="pl-PL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/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Kwestie jakie wiążą się z udostępnianiem danych badawczych w otwartym dostępie: </a:t>
            </a:r>
          </a:p>
          <a:p>
            <a:pPr marL="0" indent="0" algn="just"/>
            <a:endParaRPr lang="pl-PL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lvl="0" indent="-285750" algn="just">
              <a:buFont typeface="Wingdings" panose="05000000000000000000" pitchFamily="2" charset="2"/>
              <a:buChar char="q"/>
            </a:pPr>
            <a:r>
              <a:rPr lang="pl-PL" b="1" dirty="0"/>
              <a:t>Zakres danych badawczych: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działania związane z określeniem które dane badawcze uznawane są za podstawowe i powinny być udostępnione zgodnie z umową z NCN;</a:t>
            </a:r>
          </a:p>
          <a:p>
            <a:pPr marL="514350" lvl="0" indent="-285750" algn="just">
              <a:buFont typeface="Wingdings" panose="05000000000000000000" pitchFamily="2" charset="2"/>
              <a:buChar char="q"/>
            </a:pPr>
            <a:endParaRPr lang="pl-PL" b="1" dirty="0"/>
          </a:p>
          <a:p>
            <a:pPr marL="514350" lvl="0" indent="-285750" algn="just">
              <a:buFont typeface="Wingdings" panose="05000000000000000000" pitchFamily="2" charset="2"/>
              <a:buChar char="q"/>
            </a:pPr>
            <a:r>
              <a:rPr lang="pl-PL" b="1" dirty="0"/>
              <a:t>Oczyszczenie danych</a:t>
            </a:r>
            <a:r>
              <a:rPr lang="pl-PL" dirty="0"/>
              <a:t>: działania związane z usuwaniem błędów, niepotrzebnych danych, oraz z wypełnieniem brakujących wartości. </a:t>
            </a:r>
          </a:p>
          <a:p>
            <a:pPr marL="228600" lvl="0" indent="0" algn="just"/>
            <a:endParaRPr lang="pl-PL" dirty="0"/>
          </a:p>
          <a:p>
            <a:pPr marL="514350" lvl="0" indent="-285750" algn="just">
              <a:buFont typeface="Wingdings" panose="05000000000000000000" pitchFamily="2" charset="2"/>
              <a:buChar char="q"/>
            </a:pPr>
            <a:r>
              <a:rPr lang="pl-PL" b="1" dirty="0"/>
              <a:t>Formatowanie danych: </a:t>
            </a:r>
            <a:r>
              <a:rPr lang="pl-PL" dirty="0"/>
              <a:t>działania związane z</a:t>
            </a:r>
            <a:r>
              <a:rPr lang="pl-PL" b="1" dirty="0"/>
              <a:t> </a:t>
            </a:r>
            <a:r>
              <a:rPr lang="pl-PL" dirty="0"/>
              <a:t> przedstawieniem danych w czytelny sposób, zgodnie z ustalonym formatem. Dotyczy to zarówno struktury danych, jak i ich prezentacji, np. daty, czasu, jednostek miar, itp.</a:t>
            </a:r>
          </a:p>
          <a:p>
            <a:pPr marL="228600" lvl="0" indent="0" algn="just"/>
            <a:endParaRPr lang="pl-PL" dirty="0"/>
          </a:p>
          <a:p>
            <a:pPr marL="514350" lvl="0" indent="-285750" algn="just">
              <a:buFont typeface="Wingdings" panose="05000000000000000000" pitchFamily="2" charset="2"/>
              <a:buChar char="q"/>
            </a:pPr>
            <a:r>
              <a:rPr lang="pl-PL" b="1" dirty="0"/>
              <a:t>Dokumentacja danych</a:t>
            </a:r>
            <a:r>
              <a:rPr lang="pl-PL" dirty="0"/>
              <a:t>: działania związane z opracowaniem dokumentacji opisującej dane, ich kontekst, sposób zbierania, metody pomiarowe, oraz inne informacje istotne dla użytkowników danych.</a:t>
            </a:r>
          </a:p>
          <a:p>
            <a:pPr marL="228600" lvl="0" indent="0" algn="just"/>
            <a:endParaRPr lang="pl-PL" dirty="0"/>
          </a:p>
          <a:p>
            <a:pPr marL="514350" lvl="0" indent="-285750" algn="just">
              <a:buFont typeface="Wingdings" panose="05000000000000000000" pitchFamily="2" charset="2"/>
              <a:buChar char="q"/>
            </a:pPr>
            <a:endParaRPr lang="pl-PL" dirty="0"/>
          </a:p>
          <a:p>
            <a:pPr marL="0" indent="0" algn="just"/>
            <a:endParaRPr lang="pl-PL" dirty="0"/>
          </a:p>
          <a:p>
            <a:pPr marL="0" indent="0"/>
            <a:endParaRPr lang="pl-PL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dirty="0"/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6986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25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348029"/>
            <a:ext cx="9603275" cy="1049235"/>
          </a:xfrm>
        </p:spPr>
        <p:txBody>
          <a:bodyPr>
            <a:noAutofit/>
          </a:bodyPr>
          <a:lstStyle/>
          <a:p>
            <a:pPr algn="ctr"/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UDOSTĘPNIANIE DANYCH BADAWCZYCH </a:t>
            </a: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6261" y="1500327"/>
            <a:ext cx="9603275" cy="4039340"/>
          </a:xfrm>
        </p:spPr>
        <p:txBody>
          <a:bodyPr>
            <a:normAutofit fontScale="92500" lnSpcReduction="20000"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sz="2200" dirty="0"/>
          </a:p>
          <a:p>
            <a:pPr marL="0" indent="0" algn="just"/>
            <a:r>
              <a:rPr lang="pl-PL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Kwestie jakie wiążą się z udostępnianiem danych badawczych w otwartym dostępie: </a:t>
            </a:r>
          </a:p>
          <a:p>
            <a:pPr marL="0" indent="0" algn="just"/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900" b="1" dirty="0">
                <a:latin typeface="Calibri" panose="020F0502020204030204" pitchFamily="34" charset="0"/>
                <a:cs typeface="Calibri" panose="020F0502020204030204" pitchFamily="34" charset="0"/>
              </a:rPr>
              <a:t>Metody udostępniania danych: </a:t>
            </a:r>
            <a:r>
              <a:rPr lang="pl-PL" sz="1900" dirty="0">
                <a:latin typeface="Calibri" panose="020F0502020204030204" pitchFamily="34" charset="0"/>
                <a:cs typeface="Calibri" panose="020F0502020204030204" pitchFamily="34" charset="0"/>
              </a:rPr>
              <a:t>działania związane z w</a:t>
            </a:r>
            <a:r>
              <a:rPr lang="pl-PL" sz="1900" dirty="0"/>
              <a:t>yborem odpowiednich platform lub repozytoriów do udostępnienia danych badawczych. Może to być instytucjonalny repozytorium danych, specjalistyczne repozytoria tematyczne lub inne narzędzia do przechowywania i udostępniania danych;</a:t>
            </a:r>
          </a:p>
          <a:p>
            <a:pPr marL="0" indent="0" algn="just"/>
            <a:endParaRPr lang="pl-PL" sz="19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900" b="1" dirty="0"/>
              <a:t>Zgodność z zasadami prywatnymi i etycznymi: </a:t>
            </a:r>
            <a:r>
              <a:rPr lang="pl-PL" sz="1900" dirty="0"/>
              <a:t>dane należy udostępnić zgodnie z przepisami dotyczącymi ochrony danych osobowych, z zasadami etyki; działania związane z zabezpieczeniem poufnych lub wrażliwych informacji.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sz="19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900" b="1" dirty="0"/>
              <a:t>Standardy metadanych: </a:t>
            </a:r>
            <a:r>
              <a:rPr lang="pl-PL" sz="1900" dirty="0"/>
              <a:t>działania związane z opisaniem danych badawczych za pomocą odpowiednich metadanych, aby umożliwić uch wyszukiwanie, zrozumienie i ponowne wyszukanie przez innych badaczy;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sz="19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900" b="1" dirty="0"/>
              <a:t>Polityka dostępu i licencjonowanie – </a:t>
            </a:r>
            <a:r>
              <a:rPr lang="pl-PL" sz="1900" dirty="0"/>
              <a:t>działania związane z wyborem odpowiedniej licencji, która reguluje sposób wykorzystania danych;</a:t>
            </a:r>
          </a:p>
          <a:p>
            <a:pPr marL="0" indent="0" algn="just"/>
            <a:endParaRPr lang="pl-PL" sz="19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sz="1900" dirty="0"/>
          </a:p>
          <a:p>
            <a:pPr marL="342900" indent="-342900" algn="just">
              <a:buAutoNum type="arabicPeriod"/>
            </a:pP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9020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26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348029"/>
            <a:ext cx="9603275" cy="1049235"/>
          </a:xfrm>
        </p:spPr>
        <p:txBody>
          <a:bodyPr>
            <a:noAutofit/>
          </a:bodyPr>
          <a:lstStyle/>
          <a:p>
            <a:pPr algn="ctr"/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4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ROLA DATA STEWARDÓW W JEDNOSTCE REALIZUJĄCEJ PROJEKT</a:t>
            </a: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6261" y="1500326"/>
            <a:ext cx="9603275" cy="4202383"/>
          </a:xfrm>
        </p:spPr>
        <p:txBody>
          <a:bodyPr>
            <a:normAutofit fontScale="92500" lnSpcReduction="10000"/>
          </a:bodyPr>
          <a:lstStyle/>
          <a:p>
            <a:pPr marL="0" indent="0" algn="just"/>
            <a:r>
              <a:rPr lang="pl-PL" sz="1900" dirty="0"/>
              <a:t>Wraz z pojawieniem się obowiązku udostepnienia danych badawczych, który został zapisany w umowach grantowych z NCN pojawiło się  zapotrzebowanie na funkcjonowanie osoby stanowiącej rolę </a:t>
            </a:r>
            <a:r>
              <a:rPr lang="pl-PL" sz="1900" b="1" dirty="0"/>
              <a:t>Koordynatora działań łączącego różne jednostki Instytucji, które zaangażowane są w zarządzanie danymi badawczymi.</a:t>
            </a:r>
            <a:r>
              <a:rPr lang="pl-PL" sz="1900" dirty="0"/>
              <a:t> </a:t>
            </a:r>
          </a:p>
          <a:p>
            <a:pPr marL="0" indent="0" algn="just"/>
            <a:endParaRPr lang="pl-PL" sz="2100" dirty="0"/>
          </a:p>
          <a:p>
            <a:pPr marL="0" indent="0" algn="just"/>
            <a:r>
              <a:rPr lang="pl-PL" dirty="0"/>
              <a:t>Osobą taką jest właśnie </a:t>
            </a:r>
            <a:r>
              <a:rPr lang="pl-PL" b="1" dirty="0"/>
              <a:t>Data steward.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b="1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/>
              <a:t>Data steward pełni roli pośrednika pomiędzy Badaczami a dostępnymi technologiami i osobami odpowiedzialnymi za ich opracowywanie;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/>
              <a:t>zasadne jest zatrudnienie osoby, która będzie wspierała Badaczy w zarządzaniu danymi badawczymi na poziomie właśnie Wydziału, ponieważ będzie to osoba, która specjalizuje się w zarządzaniu danymi badawczymi w określonej dyscyplinie naukowej; </a:t>
            </a:r>
          </a:p>
          <a:p>
            <a:pPr marL="0" indent="0" algn="just"/>
            <a:endParaRPr lang="pl-PL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/>
              <a:t>Osoba która zajmuje się zarzadzaniem danymi badawczymi zazwyczaj jest pracownikiem naukowym lub ma doświadczenie w jakiejś dziedzinie badawczej, zatrudniona jest w projekcie jako opiekun danych badawczych. Uczestniczy w metodologii badań, zajmuje się danymi na każdym etapie realizacji projektu.</a:t>
            </a:r>
          </a:p>
          <a:p>
            <a:pPr marL="0" indent="0" algn="just"/>
            <a:endParaRPr lang="pl-PL" dirty="0"/>
          </a:p>
          <a:p>
            <a:pPr marL="0" indent="0" algn="just"/>
            <a:endParaRPr lang="pl-PL" dirty="0"/>
          </a:p>
          <a:p>
            <a:pPr marL="0" indent="0" algn="just"/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4753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27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348029"/>
            <a:ext cx="9603275" cy="1049235"/>
          </a:xfrm>
        </p:spPr>
        <p:txBody>
          <a:bodyPr>
            <a:noAutofit/>
          </a:bodyPr>
          <a:lstStyle/>
          <a:p>
            <a:pPr algn="ctr"/>
            <a:b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4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ROLA DATA STEWARDÓW W JEDNOSTCE REALIZUJĄCEJ PROJEKT</a:t>
            </a: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BD3E063E-FB59-4A12-A36D-AE5C0248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6261" y="1500326"/>
            <a:ext cx="9603275" cy="4202383"/>
          </a:xfrm>
        </p:spPr>
        <p:txBody>
          <a:bodyPr>
            <a:normAutofit lnSpcReduction="10000"/>
          </a:bodyPr>
          <a:lstStyle/>
          <a:p>
            <a:pPr marL="0" indent="0" algn="just"/>
            <a:r>
              <a:rPr lang="pl-PL" sz="1600" dirty="0"/>
              <a:t>Dane badawcze to ważne wyniki badań, którymi należy zarządzać w sposób profesjonalny. Dane badawcze stanowią wszelkie informację które zostały zebrane i zgromadzone podczas procesu badawczego. Mogą one przybierać różne formy w zależności od specyfiki danej dziedziny badawczej, dyscypliny naukowej, charakteru przeprowadzonych badań.</a:t>
            </a:r>
          </a:p>
          <a:p>
            <a:pPr marL="0" indent="0"/>
            <a:endParaRPr lang="pl-PL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l-PL" b="1" dirty="0"/>
              <a:t>Zarządzanie danymi badawczymi:</a:t>
            </a:r>
            <a:r>
              <a:rPr lang="pl-PL" dirty="0"/>
              <a:t> Data Stewardzi odpowiadają za nadzorowanie procesu gromadzenia i utrzymania danych badawczych. Zapewniają, że dane są odpowiednio udokumentowane, zorganizowane i dostępne dla innych badaczy.</a:t>
            </a:r>
          </a:p>
          <a:p>
            <a:pPr marL="0" indent="0" algn="just"/>
            <a:endParaRPr lang="pl-PL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l-PL" b="1" dirty="0"/>
              <a:t>Pomoc w przygotowywaniu planu zarządzania danymi:</a:t>
            </a:r>
            <a:r>
              <a:rPr lang="pl-PL" dirty="0"/>
              <a:t> Data Stewardzi odgrywają kluczową rolę w wspieraniu pracowników naukowych i administracyjnych w tworzeniu planu zarządzania danymi. Pomagają w identyfikacji potrzebnych zasobów, ustalaniu odpowiednich procedur gromadzenia i przechowywania danych, a także w określeniu strategii zabezpieczeń i zgodności z przepisami.</a:t>
            </a:r>
          </a:p>
          <a:p>
            <a:pPr marL="0" indent="0" algn="just"/>
            <a:endParaRPr lang="pl-PL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l-PL" b="1" dirty="0"/>
              <a:t>Ochrona danych i prywatności:</a:t>
            </a:r>
            <a:r>
              <a:rPr lang="pl-PL" dirty="0"/>
              <a:t> Data Stewardzi stosują odpowiednie procedury, aby chronić poufność danych oraz zapewnić zgodność z przepisami dotyczącymi ochrony danych, takimi jak RODO.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l-PL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dirty="0"/>
          </a:p>
          <a:p>
            <a:pPr marL="0" indent="0" algn="just"/>
            <a:endParaRPr lang="pl-PL" dirty="0"/>
          </a:p>
          <a:p>
            <a:pPr marL="0" indent="0" algn="just"/>
            <a:endParaRPr lang="pl-PL" dirty="0"/>
          </a:p>
          <a:p>
            <a:pPr marL="0" indent="0" algn="just"/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83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3409" y="-21644"/>
            <a:ext cx="12258818" cy="690128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3"/>
          <p:cNvSpPr txBox="1"/>
          <p:nvPr/>
        </p:nvSpPr>
        <p:spPr>
          <a:xfrm>
            <a:off x="7334250" y="2475350"/>
            <a:ext cx="4695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Dziękujemy za uwagę</a:t>
            </a:r>
            <a:endParaRPr sz="2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 SRP_szablon" id="{A08EA9AE-6F4A-47F0-927A-85CFA6F14878}" vid="{8B5AAEA9-66DE-485F-99BA-9160606F6F10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3072</TotalTime>
  <Words>4345</Words>
  <Application>Microsoft Office PowerPoint</Application>
  <PresentationFormat>Panoramiczny</PresentationFormat>
  <Paragraphs>425</Paragraphs>
  <Slides>28</Slides>
  <Notes>28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36" baseType="lpstr">
      <vt:lpstr>Montserrat Medium</vt:lpstr>
      <vt:lpstr>Lato</vt:lpstr>
      <vt:lpstr>Montserrat</vt:lpstr>
      <vt:lpstr>Calibri</vt:lpstr>
      <vt:lpstr>Arial</vt:lpstr>
      <vt:lpstr>Wingdings</vt:lpstr>
      <vt:lpstr>Tahoma</vt:lpstr>
      <vt:lpstr>Office Theme</vt:lpstr>
      <vt:lpstr>OPEN ACCESS W PROJEKTACH FINANSOWANYCH PRZEZ NARODOWE CENTRUM NAUKI </vt:lpstr>
      <vt:lpstr>WPROWADZENIE DO OTWARTEJ NAUKI</vt:lpstr>
      <vt:lpstr>Polityka NCN dotycząca otwartego dostępu</vt:lpstr>
      <vt:lpstr>Polityka NCN dotycząca otwartego dostępu</vt:lpstr>
      <vt:lpstr>Polityka NCN dotycząca otwartego dostępu</vt:lpstr>
      <vt:lpstr> Publikowanie wyników badań – wymogi NCN   </vt:lpstr>
      <vt:lpstr> Udostępnianie danych badawczych – wymogi NCN     </vt:lpstr>
      <vt:lpstr>KOSZTY POŚREDNIE OPEN ACCESS (OA)</vt:lpstr>
      <vt:lpstr> KOSZTY POŚREDNIE OPEN ACCESS (OA)  </vt:lpstr>
      <vt:lpstr> KOSZTY POŚREDNIE OPEN ACCESS (OA)  </vt:lpstr>
      <vt:lpstr> KOSZTY POŚREDNIE OPEN ACCESS (OA)  </vt:lpstr>
      <vt:lpstr>KOSZTY ARTICLE PROCESSING CHARGES (APC)</vt:lpstr>
      <vt:lpstr> KOSZTY APC – ZASADY ROZLICZANIA W PROJEKCIE  </vt:lpstr>
      <vt:lpstr>ŚCIEŻKI PUBLIKACYJNE ZGODNE Z POLITYKĄ OTWARTEGO DOSTEPU</vt:lpstr>
      <vt:lpstr> ŚCIEŻKI PUBLIKACYJNE ZGODNE Z POLITYKĄ OTWARTEGO DOSTEPU</vt:lpstr>
      <vt:lpstr>ŚCIEŻKI PUBLIKACYJNE ZGODNE Z POLITYKĄ OTWARTEGO DOSTEPU</vt:lpstr>
      <vt:lpstr> ŚCIEŻKI PUBLIKACYJNE ZGODNE Z POLITYKĄ OTWARTEGO DOSTEPU</vt:lpstr>
      <vt:lpstr> ŚCIEŻKI PUBLIKACYJNE – KWESTIA KWALIFIKOWALNOŚCI KOSZTÓW APC</vt:lpstr>
      <vt:lpstr> OPŁATY PUBLIKACYJNE APC – RAPORTY ROCZNE I KOŃCOWE   </vt:lpstr>
      <vt:lpstr> OPŁATY PUBLIKACYJNE APC – RAPORTY ROCZNE I KOŃCOWE   </vt:lpstr>
      <vt:lpstr> SPRAWDZENIE ZGODNOSCI CZASOPISMA Z POLITYKĄ NCN  </vt:lpstr>
      <vt:lpstr> KOSZTY PUBLIKACJI OPEN ACCESS  - ROZLICZANIE W PROJEKCIE  </vt:lpstr>
      <vt:lpstr> UDOSTĘPNIANIE DANYCH BADAWCZYCH </vt:lpstr>
      <vt:lpstr> UDOSTĘPNIANIE DANYCH BADAWCZYCH </vt:lpstr>
      <vt:lpstr> UDOSTĘPNIANIE DANYCH BADAWCZYCH </vt:lpstr>
      <vt:lpstr> ROLA DATA STEWARDÓW W JEDNOSTCE REALIZUJĄCEJ PROJEKT</vt:lpstr>
      <vt:lpstr> ROLA DATA STEWARDÓW W JEDNOSTCE REALIZUJĄCEJ PROJEKT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całej prezentacji</dc:title>
  <dc:creator>ewa.sowinska-luc@pwr.edu.pl</dc:creator>
  <cp:lastModifiedBy>ewa.sowinska-luc@pwr.edu.pl</cp:lastModifiedBy>
  <cp:revision>517</cp:revision>
  <cp:lastPrinted>2024-03-18T10:09:07Z</cp:lastPrinted>
  <dcterms:created xsi:type="dcterms:W3CDTF">2023-09-29T07:12:08Z</dcterms:created>
  <dcterms:modified xsi:type="dcterms:W3CDTF">2024-04-12T10:56:30Z</dcterms:modified>
</cp:coreProperties>
</file>