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55" r:id="rId1"/>
  </p:sldMasterIdLst>
  <p:notesMasterIdLst>
    <p:notesMasterId r:id="rId9"/>
  </p:notesMasterIdLst>
  <p:sldIdLst>
    <p:sldId id="450" r:id="rId2"/>
    <p:sldId id="289" r:id="rId3"/>
    <p:sldId id="290" r:id="rId4"/>
    <p:sldId id="291" r:id="rId5"/>
    <p:sldId id="292" r:id="rId6"/>
    <p:sldId id="293" r:id="rId7"/>
    <p:sldId id="288" r:id="rId8"/>
  </p:sldIdLst>
  <p:sldSz cx="12192000" cy="6858000"/>
  <p:notesSz cx="12192000" cy="6858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Lato" panose="020B0604020202020204" charset="0"/>
      <p:regular r:id="rId14"/>
      <p:bold r:id="rId15"/>
      <p:italic r:id="rId16"/>
      <p:boldItalic r:id="rId17"/>
    </p:embeddedFont>
    <p:embeddedFont>
      <p:font typeface="Montserrat" panose="020B0604020202020204" charset="-18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114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0102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5520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72277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2233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3996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9644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92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444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3596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35C64C3E-35E0-4E03-BB8E-255340D19311}"/>
              </a:ext>
            </a:extLst>
          </p:cNvPr>
          <p:cNvSpPr txBox="1"/>
          <p:nvPr/>
        </p:nvSpPr>
        <p:spPr>
          <a:xfrm>
            <a:off x="6767332" y="4434806"/>
            <a:ext cx="61624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Opracowanie: 	</a:t>
            </a:r>
            <a:r>
              <a:rPr lang="pl-PL" dirty="0">
                <a:latin typeface="+mj-lt"/>
              </a:rPr>
              <a:t>Agnieszka Pultowicz</a:t>
            </a:r>
          </a:p>
          <a:p>
            <a:r>
              <a:rPr lang="pl-PL" dirty="0">
                <a:latin typeface="+mj-lt"/>
              </a:rPr>
              <a:t>		Anna Szynal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		Marta </a:t>
            </a:r>
            <a:r>
              <a:rPr kumimoji="0" lang="pl-PL" sz="14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Domżał</a:t>
            </a: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-Kędzia</a:t>
            </a:r>
          </a:p>
          <a:p>
            <a:r>
              <a:rPr lang="pl-PL" sz="1400" dirty="0">
                <a:latin typeface="+mj-lt"/>
                <a:ea typeface="Montserrat"/>
                <a:cs typeface="Montserrat"/>
                <a:sym typeface="Montserrat"/>
              </a:rPr>
              <a:t>		Kamila Kubik</a:t>
            </a:r>
          </a:p>
          <a:p>
            <a:endParaRPr lang="pl-PL" dirty="0"/>
          </a:p>
        </p:txBody>
      </p:sp>
      <p:sp>
        <p:nvSpPr>
          <p:cNvPr id="5" name="Google Shape;48;p7">
            <a:extLst>
              <a:ext uri="{FF2B5EF4-FFF2-40B4-BE49-F238E27FC236}">
                <a16:creationId xmlns:a16="http://schemas.microsoft.com/office/drawing/2014/main" id="{E3FDA312-E2AA-4BCA-96A5-4101076F21F4}"/>
              </a:ext>
            </a:extLst>
          </p:cNvPr>
          <p:cNvSpPr txBox="1">
            <a:spLocks/>
          </p:cNvSpPr>
          <p:nvPr/>
        </p:nvSpPr>
        <p:spPr>
          <a:xfrm>
            <a:off x="754433" y="613247"/>
            <a:ext cx="10494000" cy="382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5080" algn="ctr">
              <a:lnSpc>
                <a:spcPct val="150000"/>
              </a:lnSpc>
            </a:pPr>
            <a:endParaRPr lang="pl-PL" sz="2650" dirty="0">
              <a:solidFill>
                <a:srgbClr val="3D3D3B"/>
              </a:solidFill>
            </a:endParaRPr>
          </a:p>
          <a:p>
            <a:pPr marL="12700" marR="5080" algn="ctr">
              <a:lnSpc>
                <a:spcPct val="150000"/>
              </a:lnSpc>
            </a:pPr>
            <a:r>
              <a:rPr lang="pl-PL" sz="2800" dirty="0">
                <a:solidFill>
                  <a:srgbClr val="0070C0"/>
                </a:solidFill>
                <a:cs typeface="Arial"/>
                <a:sym typeface="Arial"/>
              </a:rPr>
              <a:t>FUNDUSZE EUROPEJSKIE </a:t>
            </a:r>
            <a:br>
              <a:rPr lang="pl-PL" sz="2800" dirty="0">
                <a:solidFill>
                  <a:srgbClr val="0070C0"/>
                </a:solidFill>
                <a:cs typeface="Arial"/>
                <a:sym typeface="Arial"/>
              </a:rPr>
            </a:br>
            <a:r>
              <a:rPr lang="pl-PL" sz="2800" dirty="0">
                <a:solidFill>
                  <a:srgbClr val="0070C0"/>
                </a:solidFill>
                <a:cs typeface="Arial"/>
                <a:sym typeface="Arial"/>
              </a:rPr>
              <a:t>DLA NOWOCZESNEJ GOSPODARKI </a:t>
            </a:r>
            <a:br>
              <a:rPr lang="pl-PL" sz="2800" dirty="0">
                <a:solidFill>
                  <a:srgbClr val="0070C0"/>
                </a:solidFill>
                <a:cs typeface="Arial"/>
                <a:sym typeface="Arial"/>
              </a:rPr>
            </a:br>
            <a:r>
              <a:rPr lang="pl-PL" sz="2800" dirty="0">
                <a:solidFill>
                  <a:srgbClr val="0070C0"/>
                </a:solidFill>
                <a:cs typeface="Arial"/>
                <a:sym typeface="Arial"/>
              </a:rPr>
              <a:t>(FENG)</a:t>
            </a:r>
            <a:br>
              <a:rPr lang="pl-PL" sz="2800" dirty="0">
                <a:solidFill>
                  <a:srgbClr val="0070C0"/>
                </a:solidFill>
                <a:cs typeface="Arial"/>
                <a:sym typeface="Arial"/>
              </a:rPr>
            </a:br>
            <a:r>
              <a:rPr lang="pl-PL" sz="2800" dirty="0">
                <a:solidFill>
                  <a:srgbClr val="0070C0"/>
                </a:solidFill>
                <a:cs typeface="Arial"/>
                <a:sym typeface="Arial"/>
              </a:rPr>
              <a:t>2021-2027</a:t>
            </a:r>
            <a:br>
              <a:rPr lang="pl-PL" sz="2800" dirty="0">
                <a:solidFill>
                  <a:schemeClr val="tx1"/>
                </a:solidFill>
              </a:rPr>
            </a:br>
            <a:r>
              <a:rPr lang="pl-PL" sz="2650" dirty="0">
                <a:solidFill>
                  <a:srgbClr val="3D3D3B"/>
                </a:solidFill>
              </a:rPr>
              <a:t>  </a:t>
            </a:r>
            <a:endParaRPr lang="pl-PL" sz="2650" dirty="0"/>
          </a:p>
        </p:txBody>
      </p:sp>
      <p:sp>
        <p:nvSpPr>
          <p:cNvPr id="6" name="Google Shape;81;p9">
            <a:extLst>
              <a:ext uri="{FF2B5EF4-FFF2-40B4-BE49-F238E27FC236}">
                <a16:creationId xmlns:a16="http://schemas.microsoft.com/office/drawing/2014/main" id="{B3150FEE-D9FE-4B94-9A3D-AC8E4018BB86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2;p9">
            <a:extLst>
              <a:ext uri="{FF2B5EF4-FFF2-40B4-BE49-F238E27FC236}">
                <a16:creationId xmlns:a16="http://schemas.microsoft.com/office/drawing/2014/main" id="{9F94A3EC-02C6-4D69-9197-CE2AF60C6E37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83;p9">
            <a:extLst>
              <a:ext uri="{FF2B5EF4-FFF2-40B4-BE49-F238E27FC236}">
                <a16:creationId xmlns:a16="http://schemas.microsoft.com/office/drawing/2014/main" id="{81F2466F-12E7-4EC5-89EA-D78B95A506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4;p9">
            <a:extLst>
              <a:ext uri="{FF2B5EF4-FFF2-40B4-BE49-F238E27FC236}">
                <a16:creationId xmlns:a16="http://schemas.microsoft.com/office/drawing/2014/main" id="{12F700A5-4985-4889-9424-8C53F71F61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0;p9">
            <a:extLst>
              <a:ext uri="{FF2B5EF4-FFF2-40B4-BE49-F238E27FC236}">
                <a16:creationId xmlns:a16="http://schemas.microsoft.com/office/drawing/2014/main" id="{D94EF135-2B49-491E-A25F-9B6276086AE4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642554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1FDC88E-CD1E-4F73-BE18-ACDF5E335702}"/>
              </a:ext>
            </a:extLst>
          </p:cNvPr>
          <p:cNvSpPr txBox="1"/>
          <p:nvPr/>
        </p:nvSpPr>
        <p:spPr>
          <a:xfrm>
            <a:off x="385514" y="491147"/>
            <a:ext cx="1115464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80C0"/>
                </a:solidFill>
                <a:latin typeface="Montserrat"/>
                <a:ea typeface="Montserrat"/>
                <a:cs typeface="Montserrat"/>
                <a:sym typeface="Montserrat"/>
              </a:rPr>
              <a:t>FENG FIRST TEAM</a:t>
            </a:r>
            <a:endParaRPr lang="en-US" sz="1800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r>
              <a:rPr lang="pl-PL" b="1" dirty="0">
                <a:latin typeface="Montserrat" panose="020B0604020202020204" charset="-18"/>
              </a:rPr>
              <a:t>GŁÓWNY WYKONAWCA ORAZ PERSONEL PROJEKTU</a:t>
            </a: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just"/>
            <a:endParaRPr lang="pl-PL" sz="1200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Główny wykonawca musi być zatrudniony do projektu na 0,5 etatu.</a:t>
            </a:r>
          </a:p>
          <a:p>
            <a:pPr algn="just"/>
            <a:endParaRPr lang="pl-PL" sz="1200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Główny wykonawca nie może pełnić żadnych funkcji administracyjnych w projekcie tzn. </a:t>
            </a:r>
            <a:r>
              <a:rPr lang="pl-PL" sz="1200" b="1" dirty="0">
                <a:latin typeface="Montserrat" panose="020B0604020202020204" charset="-18"/>
              </a:rPr>
              <a:t>nie może  być Kierownikiem projektu na PWr</a:t>
            </a:r>
            <a:r>
              <a:rPr lang="pl-PL" sz="1200" dirty="0">
                <a:latin typeface="Montserrat" panose="020B0604020202020204" charset="-18"/>
              </a:rPr>
              <a:t> (decyzja FNP).</a:t>
            </a:r>
          </a:p>
          <a:p>
            <a:pPr algn="just"/>
            <a:endParaRPr lang="pl-PL" sz="1200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Personel </a:t>
            </a:r>
            <a:r>
              <a:rPr lang="pl-PL" sz="1200" b="1" dirty="0">
                <a:latin typeface="Montserrat" panose="020B0604020202020204" charset="-18"/>
              </a:rPr>
              <a:t>projektu nie może pobierać jednocześnie wynagrodzeni</a:t>
            </a:r>
            <a:r>
              <a:rPr lang="pl-PL" sz="1200" dirty="0">
                <a:latin typeface="Montserrat" panose="020B0604020202020204" charset="-18"/>
              </a:rPr>
              <a:t>a w innym projekcie finansowanym przez FNP z wyłączeniem projektu Proof of </a:t>
            </a:r>
            <a:r>
              <a:rPr lang="pl-PL" sz="1200" dirty="0" err="1">
                <a:latin typeface="Montserrat" panose="020B0604020202020204" charset="-18"/>
              </a:rPr>
              <a:t>Concept</a:t>
            </a:r>
            <a:r>
              <a:rPr lang="pl-PL" sz="1200" dirty="0">
                <a:latin typeface="Montserrat" panose="020B0604020202020204" charset="-18"/>
              </a:rPr>
              <a:t> oraz PRIME w określonych wymiarach etatu, za zgodą FNP. </a:t>
            </a:r>
          </a:p>
          <a:p>
            <a:pPr marL="228600" indent="-228600" algn="just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Udział personelu projektu w innych projektach </a:t>
            </a:r>
            <a:r>
              <a:rPr lang="pl-PL" sz="1200" b="1" dirty="0">
                <a:latin typeface="Montserrat" panose="020B0604020202020204" charset="-18"/>
              </a:rPr>
              <a:t>wymaga zgody FNP</a:t>
            </a:r>
            <a:r>
              <a:rPr lang="pl-PL" sz="1200" dirty="0">
                <a:latin typeface="Montserrat" panose="020B0604020202020204" charset="-18"/>
              </a:rPr>
              <a:t>. </a:t>
            </a:r>
          </a:p>
          <a:p>
            <a:pPr algn="just"/>
            <a:endParaRPr lang="pl-PL" sz="1200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Środki wydatkowane w ramach stawki ryczałtowej wymagają </a:t>
            </a:r>
            <a:r>
              <a:rPr lang="pl-PL" sz="1200" b="1" dirty="0">
                <a:latin typeface="Montserrat" panose="020B0604020202020204" charset="-18"/>
              </a:rPr>
              <a:t>uzgodnienia z Głównym wykonawcą </a:t>
            </a:r>
            <a:r>
              <a:rPr lang="pl-PL" sz="1200" dirty="0">
                <a:latin typeface="Montserrat" panose="020B0604020202020204" charset="-18"/>
              </a:rPr>
              <a:t>(proponujemy, aby Kierownik jednostki, w której jest realizowany projekt podpisał w tej sprawie porozumienie z Głównym Wykonawcą).</a:t>
            </a:r>
          </a:p>
          <a:p>
            <a:pPr marL="228600" indent="-228600" algn="just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Łączne zaangażowanie zawodowe każdej osoby wchodzącej w skład personelu Projektu w realizację wszystkich projektów finansowanych z funduszy UE oraz działań finansowanych z innych źródeł, w tym środków własnych beneficjenta i innych podmiotów (niezależnie od formy zaangażowania), nie może przekroczyć </a:t>
            </a:r>
            <a:r>
              <a:rPr lang="pl-PL" sz="1200" b="1" dirty="0">
                <a:latin typeface="Montserrat" panose="020B0604020202020204" charset="-18"/>
              </a:rPr>
              <a:t>276 godzin miesięcznie.</a:t>
            </a:r>
            <a:endParaRPr lang="pl-PL" sz="1200" dirty="0">
              <a:latin typeface="Montserrat" panose="020B0604020202020204" charset="-18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FE80B9E-8A58-4AB8-95AE-9328BC20F1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843" y="274446"/>
            <a:ext cx="3366921" cy="92716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AD5320A-78C6-4B2E-866D-443412BC2B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2143" y="227451"/>
            <a:ext cx="3504357" cy="113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89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1FDC88E-CD1E-4F73-BE18-ACDF5E335702}"/>
              </a:ext>
            </a:extLst>
          </p:cNvPr>
          <p:cNvSpPr txBox="1"/>
          <p:nvPr/>
        </p:nvSpPr>
        <p:spPr>
          <a:xfrm>
            <a:off x="603332" y="526214"/>
            <a:ext cx="10773718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80C0"/>
                </a:solidFill>
                <a:latin typeface="Montserrat"/>
                <a:ea typeface="Montserrat"/>
                <a:cs typeface="Montserrat"/>
                <a:sym typeface="Montserrat"/>
              </a:rPr>
              <a:t>FENG FIRST TEAM</a:t>
            </a:r>
            <a:endParaRPr lang="en-US" sz="1800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r>
              <a:rPr lang="pl-PL" b="1" dirty="0">
                <a:latin typeface="Montserrat" panose="020B0604020202020204" charset="-18"/>
              </a:rPr>
              <a:t>ZATRUDNIENIE PERSONELU</a:t>
            </a: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just"/>
            <a:endParaRPr lang="pl-PL" sz="1100" b="1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W terminie do 6 miesięcy od rozpoczęcia realizacji Projektu, skład zespołu prowadzącego w projekcie prace B+R powinien liczyć </a:t>
            </a:r>
            <a:r>
              <a:rPr lang="pl-PL" sz="1200" b="1" dirty="0">
                <a:latin typeface="Montserrat" panose="020B0604020202020204" charset="-18"/>
              </a:rPr>
              <a:t>minimum 3 osoby wraz z Głównym wykonawcą projektu</a:t>
            </a:r>
            <a:r>
              <a:rPr lang="pl-PL" sz="1200" dirty="0">
                <a:latin typeface="Montserrat" panose="020B0604020202020204" charset="-18"/>
              </a:rPr>
              <a:t>.</a:t>
            </a:r>
          </a:p>
          <a:p>
            <a:pPr marL="228600" indent="-228600" algn="just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Angażowanie do projektu studentów, Doktorantów i Młodych doktorów wymaga przeprowadzenia konkursów we współpracy z FNP.</a:t>
            </a:r>
          </a:p>
          <a:p>
            <a:pPr algn="just"/>
            <a:endParaRPr lang="pl-PL" sz="1200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W skład komisji oceniającej kandydatury (studentów, Doktorantów i Młodych doktorów) wchodzi przynajmniej dwóch przedstawicieli Beneficjenta, w tym Główny wykonawca Projektu.</a:t>
            </a:r>
          </a:p>
          <a:p>
            <a:pPr algn="just"/>
            <a:endParaRPr lang="pl-PL" sz="1200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Podczas konkursów na stanowiska </a:t>
            </a:r>
            <a:r>
              <a:rPr lang="pl-PL" sz="1200" b="1" dirty="0">
                <a:latin typeface="Montserrat" panose="020B0604020202020204" charset="-18"/>
              </a:rPr>
              <a:t>Doktorantów i Młodych doktorów </a:t>
            </a:r>
            <a:r>
              <a:rPr lang="pl-PL" sz="1200" dirty="0">
                <a:latin typeface="Montserrat" panose="020B0604020202020204" charset="-18"/>
              </a:rPr>
              <a:t>należy spełnić szereg zasad określonych w umowie, m.in. :</a:t>
            </a:r>
          </a:p>
          <a:p>
            <a:pPr marL="285750" indent="-285750" algn="just">
              <a:buFontTx/>
              <a:buChar char="-"/>
            </a:pPr>
            <a:r>
              <a:rPr lang="pl-PL" sz="1200" dirty="0">
                <a:latin typeface="Montserrat" panose="020B0604020202020204" charset="-18"/>
              </a:rPr>
              <a:t>Informacja o konkursie jest ogłaszana publicznie, co najmniej na stronie internetowej Beneficjenta oraz na stronie EURAXESS, także w języku angielskim,</a:t>
            </a:r>
          </a:p>
          <a:p>
            <a:pPr marL="285750" indent="-285750" algn="just">
              <a:buFontTx/>
              <a:buChar char="-"/>
            </a:pPr>
            <a:r>
              <a:rPr lang="pl-PL" sz="1200" dirty="0">
                <a:latin typeface="Montserrat" panose="020B0604020202020204" charset="-18"/>
              </a:rPr>
              <a:t>Warunkiem kwalifikowania wynagrodzenia lub stypendium osoby rekrutowanej jest prawidłowe przeprowadzenie procesu rekrutacji, co potwierdza protokół, </a:t>
            </a:r>
            <a:r>
              <a:rPr lang="pl-PL" sz="1200" b="1" dirty="0">
                <a:latin typeface="Montserrat" panose="020B0604020202020204" charset="-18"/>
              </a:rPr>
              <a:t>który musi być zatwierdzony przez FNP</a:t>
            </a:r>
            <a:r>
              <a:rPr lang="pl-PL" sz="1200" dirty="0">
                <a:latin typeface="Montserrat" panose="020B0604020202020204" charset="-18"/>
              </a:rPr>
              <a:t>, która może powołać ekspertów zewnętrznych do jego oceny.</a:t>
            </a:r>
          </a:p>
          <a:p>
            <a:pPr marL="285750" indent="-285750" algn="just">
              <a:buFontTx/>
              <a:buChar char="-"/>
            </a:pPr>
            <a:endParaRPr lang="pl-PL" sz="1200" dirty="0">
              <a:latin typeface="Montserrat" panose="020B0604020202020204" charset="-18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W naborach 1/2024 oraz 1/2025 - </a:t>
            </a:r>
            <a:r>
              <a:rPr lang="pl-PL" sz="1200" b="1" dirty="0">
                <a:latin typeface="Montserrat" panose="020B0604020202020204" charset="-18"/>
              </a:rPr>
              <a:t>dodatkowe wynagrodzenie roczne </a:t>
            </a:r>
            <a:r>
              <a:rPr lang="pl-PL" sz="1200" dirty="0">
                <a:latin typeface="Montserrat" panose="020B0604020202020204" charset="-18"/>
              </a:rPr>
              <a:t>personelu projektu, wynikające z przepisów prawa pracy, jest kwalifikowalne w ramach projektu w proporcji, w której </a:t>
            </a:r>
            <a:r>
              <a:rPr lang="pl-PL" sz="1200" b="1" dirty="0">
                <a:latin typeface="Montserrat" panose="020B0604020202020204" charset="-18"/>
              </a:rPr>
              <a:t>wynagrodzenie zasadnicze </a:t>
            </a:r>
            <a:r>
              <a:rPr lang="pl-PL" sz="1200" dirty="0">
                <a:latin typeface="Montserrat" panose="020B0604020202020204" charset="-18"/>
              </a:rPr>
              <a:t>pracownika jest rozliczane w ramach projektu. Oznacza to, że jeżeli w projekcie rozliczany jest tylko dodatek projektowy to 13-ste wynagrodzenie od tego dodatku jest </a:t>
            </a:r>
            <a:r>
              <a:rPr lang="pl-PL" sz="1200" b="1" dirty="0">
                <a:latin typeface="Montserrat" panose="020B0604020202020204" charset="-18"/>
              </a:rPr>
              <a:t>niekwalifikowalne</a:t>
            </a:r>
            <a:r>
              <a:rPr lang="pl-PL" sz="1200" dirty="0">
                <a:latin typeface="Montserrat" panose="020B0604020202020204" charset="-18"/>
              </a:rPr>
              <a:t>.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957FB23-69FF-4245-901F-4BC5879B74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2143" y="227451"/>
            <a:ext cx="3504357" cy="113847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B8F9A7D0-56C9-4ADD-A7AA-9C5329685B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843" y="274446"/>
            <a:ext cx="3366921" cy="9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05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1FDC88E-CD1E-4F73-BE18-ACDF5E335702}"/>
              </a:ext>
            </a:extLst>
          </p:cNvPr>
          <p:cNvSpPr txBox="1"/>
          <p:nvPr/>
        </p:nvSpPr>
        <p:spPr>
          <a:xfrm>
            <a:off x="385514" y="591731"/>
            <a:ext cx="11154643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80C0"/>
                </a:solidFill>
                <a:latin typeface="Montserrat"/>
                <a:ea typeface="Montserrat"/>
                <a:cs typeface="Montserrat"/>
                <a:sym typeface="Montserrat"/>
              </a:rPr>
              <a:t>FENG FIRST TEAM</a:t>
            </a:r>
            <a:endParaRPr lang="en-US" sz="1800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r>
              <a:rPr lang="pl-PL" b="1" dirty="0">
                <a:latin typeface="Montserrat" panose="020B0604020202020204" charset="-18"/>
              </a:rPr>
              <a:t>PODATEK VAT, KOSZTY POŚREDNIE, ZALICZKA, HARMONOGRAM PŁATNOŚCI</a:t>
            </a: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just"/>
            <a:endParaRPr lang="pl-PL" sz="1100" b="1" dirty="0">
              <a:latin typeface="Montserrat" panose="020B0604020202020204" charset="-18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Podatek VAT jest kwalifikowany.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Koszty pośrednie stanowią 15% kosztów personelu. 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Zaliczka nie może przekroczyć 95% całkowitej kwoty dofinansowania Projektu, pozostałe 5% wypłacone jest w formie refundacji.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Najwyższa transza zaliczki nie może przekroczyć w danym momencie 40% całkowitej kwoty dofinansowania.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Rozliczenie transzy zaliczki powinno nastąpić w ciągu </a:t>
            </a:r>
            <a:r>
              <a:rPr lang="pl-PL" sz="1200" b="1" dirty="0">
                <a:latin typeface="Montserrat" panose="020B0604020202020204" charset="-18"/>
              </a:rPr>
              <a:t>6 miesięcy </a:t>
            </a:r>
            <a:r>
              <a:rPr lang="pl-PL" sz="1200" dirty="0">
                <a:latin typeface="Montserrat" panose="020B0604020202020204" charset="-18"/>
              </a:rPr>
              <a:t>od dnia otrzymania transzy i polega na wykazaniu we wniosku o płatność:</a:t>
            </a:r>
          </a:p>
          <a:p>
            <a:pPr>
              <a:tabLst>
                <a:tab pos="182563" algn="l"/>
                <a:tab pos="357188" algn="l"/>
                <a:tab pos="539750" algn="l"/>
              </a:tabLst>
            </a:pPr>
            <a:r>
              <a:rPr lang="pl-PL" sz="1200" dirty="0">
                <a:latin typeface="Montserrat" panose="020B0604020202020204" charset="-18"/>
              </a:rPr>
              <a:t>	- faktycznie poniesionych wydatków kwalifikowalnych rozliczających transzę zaliczki lub</a:t>
            </a:r>
          </a:p>
          <a:p>
            <a:pPr>
              <a:tabLst>
                <a:tab pos="182563" algn="l"/>
                <a:tab pos="357188" algn="l"/>
                <a:tab pos="539750" algn="l"/>
              </a:tabLst>
            </a:pPr>
            <a:r>
              <a:rPr lang="pl-PL" sz="1200" dirty="0">
                <a:latin typeface="Montserrat" panose="020B0604020202020204" charset="-18"/>
              </a:rPr>
              <a:t>	- faktycznie poniesionych wydatków w kategorii/ach wydatków, w odniesieniu do których została naliczona stawka ryczałtowa lub</a:t>
            </a:r>
          </a:p>
          <a:p>
            <a:pPr>
              <a:tabLst>
                <a:tab pos="182563" algn="l"/>
                <a:tab pos="357188" algn="l"/>
                <a:tab pos="539750" algn="l"/>
              </a:tabLst>
            </a:pPr>
            <a:r>
              <a:rPr lang="pl-PL" sz="1200" dirty="0">
                <a:latin typeface="Montserrat" panose="020B0604020202020204" charset="-18"/>
              </a:rPr>
              <a:t>	- wykonania zadań i osiągnięcia wskaźników produktu w przypadku stawek jednostkowych lub</a:t>
            </a:r>
          </a:p>
          <a:p>
            <a:pPr>
              <a:tabLst>
                <a:tab pos="182563" algn="l"/>
                <a:tab pos="357188" algn="l"/>
                <a:tab pos="539750" algn="l"/>
              </a:tabLst>
            </a:pPr>
            <a:r>
              <a:rPr lang="pl-PL" sz="1200" dirty="0">
                <a:latin typeface="Montserrat" panose="020B0604020202020204" charset="-18"/>
              </a:rPr>
              <a:t>	- na zwrocie niewykorzystanych środków.</a:t>
            </a:r>
          </a:p>
          <a:p>
            <a:endParaRPr lang="pl-PL" sz="1200" dirty="0">
              <a:latin typeface="Montserrat" panose="020B0604020202020204" charset="-18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Każde złożenie wniosku o płatność wymaga zaktualizowania harmonogramu płatności.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8D8628A-5E1D-4386-8042-45FE51E864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2143" y="227451"/>
            <a:ext cx="3504357" cy="113847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569437D6-BE5E-42E0-A717-22955B9E04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843" y="274446"/>
            <a:ext cx="3366921" cy="9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82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1FDC88E-CD1E-4F73-BE18-ACDF5E335702}"/>
              </a:ext>
            </a:extLst>
          </p:cNvPr>
          <p:cNvSpPr txBox="1"/>
          <p:nvPr/>
        </p:nvSpPr>
        <p:spPr>
          <a:xfrm>
            <a:off x="385514" y="509435"/>
            <a:ext cx="11154643" cy="4631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80C0"/>
                </a:solidFill>
                <a:latin typeface="Montserrat"/>
                <a:ea typeface="Montserrat"/>
                <a:cs typeface="Montserrat"/>
                <a:sym typeface="Montserrat"/>
              </a:rPr>
              <a:t>FENG FIRST TEAM</a:t>
            </a:r>
            <a:endParaRPr lang="en-US" sz="1800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r>
              <a:rPr lang="pl-PL" b="1" dirty="0">
                <a:latin typeface="Montserrat" panose="020B0604020202020204" charset="-18"/>
              </a:rPr>
              <a:t>RAPORTY</a:t>
            </a: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just"/>
            <a:endParaRPr lang="pl-PL" sz="1100" b="1" dirty="0">
              <a:latin typeface="Montserrat" panose="020B0604020202020204" charset="-18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Wnioski o płatność składane są za pośrednictwem systemu CST2021 nie rzadziej </a:t>
            </a:r>
            <a:r>
              <a:rPr lang="pl-PL" sz="1200" b="1" dirty="0">
                <a:latin typeface="Montserrat" panose="020B0604020202020204" charset="-18"/>
              </a:rPr>
              <a:t>niż raz na 3 miesiące.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W terminie 25 dniu po upływie 18 miesięcy realizacji Projektu, należy złożyć sprawozdanie śródokresowe na wzorze udostępnionym przez Instytucję. Instytucja przeprowadza ocenę śródokresową Projektu z udziałem ekspertów zewnętrznych, która dotyczy oceny:</a:t>
            </a:r>
          </a:p>
          <a:p>
            <a:pPr marL="265113">
              <a:lnSpc>
                <a:spcPct val="150000"/>
              </a:lnSpc>
            </a:pPr>
            <a:r>
              <a:rPr lang="pl-PL" sz="1200" dirty="0">
                <a:latin typeface="Montserrat" panose="020B0604020202020204" charset="-18"/>
              </a:rPr>
              <a:t>- postępu realizacji Projektu i osiągania kamieni milowych,</a:t>
            </a:r>
          </a:p>
          <a:p>
            <a:pPr marL="265113">
              <a:lnSpc>
                <a:spcPct val="150000"/>
              </a:lnSpc>
            </a:pPr>
            <a:r>
              <a:rPr lang="pl-PL" sz="1200" dirty="0">
                <a:latin typeface="Montserrat" panose="020B0604020202020204" charset="-18"/>
              </a:rPr>
              <a:t>- rekrutacji i kompetencji zespołu projektowego,</a:t>
            </a:r>
          </a:p>
          <a:p>
            <a:pPr marL="265113">
              <a:lnSpc>
                <a:spcPct val="150000"/>
              </a:lnSpc>
            </a:pPr>
            <a:r>
              <a:rPr lang="pl-PL" sz="1200" dirty="0">
                <a:latin typeface="Montserrat" panose="020B0604020202020204" charset="-18"/>
              </a:rPr>
              <a:t>- współpracy z zagranicznym partnerem naukowym Projektu,</a:t>
            </a:r>
          </a:p>
          <a:p>
            <a:pPr marL="265113">
              <a:lnSpc>
                <a:spcPct val="150000"/>
              </a:lnSpc>
            </a:pPr>
            <a:r>
              <a:rPr lang="pl-PL" sz="1200" dirty="0">
                <a:latin typeface="Montserrat" panose="020B0604020202020204" charset="-18"/>
              </a:rPr>
              <a:t>- współpracy z krajowym partnerem gospodarczym na podstawie umowy.</a:t>
            </a:r>
          </a:p>
          <a:p>
            <a:pPr>
              <a:lnSpc>
                <a:spcPct val="150000"/>
              </a:lnSpc>
            </a:pPr>
            <a:endParaRPr lang="pl-PL" sz="1200" dirty="0">
              <a:latin typeface="Montserrat" panose="020B0604020202020204" charset="-18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W terminie </a:t>
            </a:r>
            <a:r>
              <a:rPr lang="pl-PL" sz="1200" b="1" dirty="0">
                <a:latin typeface="Montserrat" panose="020B0604020202020204" charset="-18"/>
              </a:rPr>
              <a:t>30 dni od zakończenia Projektu </a:t>
            </a:r>
            <a:r>
              <a:rPr lang="pl-PL" sz="1200" dirty="0">
                <a:latin typeface="Montserrat" panose="020B0604020202020204" charset="-18"/>
              </a:rPr>
              <a:t>należy złożyć </a:t>
            </a:r>
            <a:r>
              <a:rPr lang="pl-PL" sz="1200" b="1" dirty="0">
                <a:latin typeface="Montserrat" panose="020B0604020202020204" charset="-18"/>
              </a:rPr>
              <a:t>sprawozdanie końcowe </a:t>
            </a:r>
            <a:r>
              <a:rPr lang="pl-PL" sz="1200" dirty="0">
                <a:latin typeface="Montserrat" panose="020B0604020202020204" charset="-18"/>
              </a:rPr>
              <a:t>przygotowane przez Głównego wykonawcę Projektu, na wzorze udostępnionym przez FNP.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EA3C793-4877-452F-B970-481C3A73CC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2143" y="227451"/>
            <a:ext cx="3504357" cy="113847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BA32E0F-19E5-4277-974C-2DAB106D89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843" y="274446"/>
            <a:ext cx="3366921" cy="9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33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1FDC88E-CD1E-4F73-BE18-ACDF5E335702}"/>
              </a:ext>
            </a:extLst>
          </p:cNvPr>
          <p:cNvSpPr txBox="1"/>
          <p:nvPr/>
        </p:nvSpPr>
        <p:spPr>
          <a:xfrm>
            <a:off x="1232124" y="551461"/>
            <a:ext cx="9727751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80C0"/>
                </a:solidFill>
                <a:latin typeface="Montserrat"/>
                <a:ea typeface="Montserrat"/>
                <a:cs typeface="Montserrat"/>
                <a:sym typeface="Montserrat"/>
              </a:rPr>
              <a:t>FENG FIRST TEAM</a:t>
            </a:r>
            <a:endParaRPr lang="en-US" sz="1800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r>
              <a:rPr lang="pl-PL" b="1" dirty="0">
                <a:latin typeface="Montserrat" panose="020B0604020202020204" charset="-18"/>
              </a:rPr>
              <a:t>TRWAŁOŚĆ</a:t>
            </a: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ctr"/>
            <a:endParaRPr lang="pl-PL" b="1" dirty="0">
              <a:latin typeface="Montserrat" panose="020B0604020202020204" charset="-18"/>
            </a:endParaRPr>
          </a:p>
          <a:p>
            <a:pPr algn="just"/>
            <a:endParaRPr lang="pl-PL" sz="1100" b="1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dirty="0">
                <a:latin typeface="Montserrat" panose="020B0604020202020204" charset="-18"/>
              </a:rPr>
              <a:t>Beneficjent zobowiązuje się zachować trwałość Projektu, o której mowa w art. 65 rozporządzenia ogólnego, </a:t>
            </a:r>
            <a:r>
              <a:rPr lang="pl-PL" b="1" dirty="0">
                <a:latin typeface="Montserrat" panose="020B0604020202020204" charset="-18"/>
              </a:rPr>
              <a:t>przez okres 5 lat od daty zatwierdzenia wniosku końcowego lub wypłaty płatności końcowej</a:t>
            </a:r>
            <a:r>
              <a:rPr lang="pl-PL" dirty="0">
                <a:latin typeface="Montserrat" panose="020B0604020202020204" charset="-18"/>
              </a:rPr>
              <a:t> na rzecz Beneficjenta, w zależności co nastąpiło później.</a:t>
            </a:r>
          </a:p>
          <a:p>
            <a:pPr marL="228600" indent="-228600" algn="just">
              <a:buFont typeface="Wingdings" panose="05000000000000000000" pitchFamily="2" charset="2"/>
              <a:buChar char="§"/>
            </a:pPr>
            <a:endParaRPr lang="pl-PL" dirty="0">
              <a:latin typeface="Montserrat" panose="020B0604020202020204" charset="-18"/>
            </a:endParaRPr>
          </a:p>
          <a:p>
            <a:pPr algn="just"/>
            <a:endParaRPr lang="pl-PL" dirty="0">
              <a:latin typeface="Montserrat" panose="020B0604020202020204" charset="-18"/>
            </a:endParaRPr>
          </a:p>
          <a:p>
            <a:pPr marL="228600" indent="-228600" algn="just">
              <a:buFont typeface="Wingdings" panose="05000000000000000000" pitchFamily="2" charset="2"/>
              <a:buChar char="§"/>
            </a:pPr>
            <a:r>
              <a:rPr lang="pl-PL" dirty="0">
                <a:latin typeface="Montserrat" panose="020B0604020202020204" charset="-18"/>
              </a:rPr>
              <a:t>Beneficjent w terminach wskazanych przez Instytucję jest zobowiązany do składania </a:t>
            </a:r>
            <a:r>
              <a:rPr lang="pl-PL" b="1" dirty="0">
                <a:latin typeface="Montserrat" panose="020B0604020202020204" charset="-18"/>
              </a:rPr>
              <a:t>corocznie oświadczenia o efektach Projektu.</a:t>
            </a:r>
            <a:endParaRPr lang="pl-PL" dirty="0">
              <a:latin typeface="Montserrat" panose="020B0604020202020204" charset="-18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B1E6FB8-ABD0-4791-B355-7B6BA1CA1C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2143" y="227451"/>
            <a:ext cx="3504357" cy="113847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9FED1FD5-F5B2-4359-94D1-AD91BDFA3D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843" y="274446"/>
            <a:ext cx="3366921" cy="9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30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119;p10">
            <a:extLst>
              <a:ext uri="{FF2B5EF4-FFF2-40B4-BE49-F238E27FC236}">
                <a16:creationId xmlns:a16="http://schemas.microsoft.com/office/drawing/2014/main" id="{BEE51A4C-4D83-4108-A6CB-7671CA9A24BA}"/>
              </a:ext>
            </a:extLst>
          </p:cNvPr>
          <p:cNvSpPr txBox="1"/>
          <p:nvPr/>
        </p:nvSpPr>
        <p:spPr>
          <a:xfrm>
            <a:off x="1907884" y="532777"/>
            <a:ext cx="8305500" cy="52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900" b="1" dirty="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FENG - SMART</a:t>
            </a:r>
            <a:endParaRPr lang="pl-PL" sz="1700" dirty="0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DBFF83F-3708-475B-A3D8-C31545D5B038}"/>
              </a:ext>
            </a:extLst>
          </p:cNvPr>
          <p:cNvSpPr txBox="1"/>
          <p:nvPr/>
        </p:nvSpPr>
        <p:spPr>
          <a:xfrm>
            <a:off x="699702" y="1587827"/>
            <a:ext cx="1057789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Liderem konsorcjum może być </a:t>
            </a:r>
            <a:r>
              <a:rPr lang="pl-PL" sz="1200" b="1" dirty="0">
                <a:latin typeface="Montserrat" panose="020B0604020202020204" charset="-18"/>
              </a:rPr>
              <a:t>wyłącznie przedsiębiorstwo</a:t>
            </a:r>
            <a:r>
              <a:rPr lang="pl-PL" sz="1200" dirty="0">
                <a:latin typeface="Montserrat" panose="020B0604020202020204" charset="-18"/>
              </a:rPr>
              <a:t>. Organizacja badawcza może być wyłącznie konsorcjantem.</a:t>
            </a:r>
            <a:r>
              <a:rPr lang="pl-PL" sz="1200" b="1" dirty="0">
                <a:latin typeface="Montserrat" panose="020B0604020202020204" charset="-18"/>
              </a:rPr>
              <a:t> Organizacja badawcza może wziąć udział wyłącznie w realizacji modułu B+R</a:t>
            </a:r>
            <a:r>
              <a:rPr lang="pl-PL" sz="1200" dirty="0">
                <a:latin typeface="Montserrat" panose="020B0604020202020204" charset="-18"/>
              </a:rPr>
              <a:t>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Nie można łączyć funkcji zarządczych/nadzorujących/kierujących z badawczo-rozwojowymi (np. częściowe oddelegowanie jako Kierownik B+R/Kierownik projektu i częściowe jako Pracownik B+R) – wtedy wynagrodzenie takiej osoby jest w całości niekwalifikowalne w kategorii Personelu Projektu </a:t>
            </a:r>
          </a:p>
          <a:p>
            <a:pPr algn="just"/>
            <a:endParaRPr lang="pl-PL" sz="1200" dirty="0">
              <a:latin typeface="Montserrat" panose="020B0604020202020204" charset="-18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Rozliczenie transzy zaliczki powinno nastąpić w ciągu </a:t>
            </a:r>
            <a:r>
              <a:rPr lang="pl-PL" sz="1200" b="1" dirty="0">
                <a:latin typeface="Montserrat" panose="020B0604020202020204" charset="-18"/>
              </a:rPr>
              <a:t>3 miesięcy/6 miesięcy </a:t>
            </a:r>
            <a:r>
              <a:rPr lang="pl-PL" sz="1200" dirty="0">
                <a:latin typeface="Montserrat" panose="020B0604020202020204" charset="-18"/>
              </a:rPr>
              <a:t>(zależy od naboru) od dnia otrzymania transzy i polega na wykazaniu we wniosku o płatność:</a:t>
            </a:r>
          </a:p>
          <a:p>
            <a:pPr marL="182563" algn="just">
              <a:buFontTx/>
              <a:buChar char="-"/>
            </a:pPr>
            <a:r>
              <a:rPr lang="pl-PL" sz="1200" dirty="0">
                <a:latin typeface="Montserrat" panose="020B0604020202020204" charset="-18"/>
              </a:rPr>
              <a:t> faktycznie poniesionych wydatków kwalifikowalnych rozliczających transzę zaliczki lub/i</a:t>
            </a:r>
          </a:p>
          <a:p>
            <a:pPr marL="182563" algn="just">
              <a:buFontTx/>
              <a:buChar char="-"/>
            </a:pPr>
            <a:r>
              <a:rPr lang="pl-PL" sz="1200" dirty="0">
                <a:latin typeface="Montserrat" panose="020B0604020202020204" charset="-18"/>
              </a:rPr>
              <a:t> na zwrocie niewykorzystanych środków.</a:t>
            </a:r>
          </a:p>
          <a:p>
            <a:pPr marL="182563" algn="just">
              <a:buFontTx/>
              <a:buChar char="-"/>
            </a:pPr>
            <a:endParaRPr lang="pl-PL" sz="1200" dirty="0">
              <a:latin typeface="Montserrat" panose="020B0604020202020204" charset="-18"/>
            </a:endParaRPr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Podatek VAT może stanowić wydatek kwalifikowalny dla danego członka konsorcjum w ramach projektu tylko wtedy, gdy nie przysługuje mu prawo do obniżenia kwoty podatku należnego o kwotę podatku naliczonego lub ubiegania się o zwrot podatku VAT na podstawie przepisów o VAT obowiązujących w naszym kraju. Ocena kwalifikowalności VAT jest dokonywana z punktu widzenia każdego z członków konsorcjum z osobna – z uwzględnieniem ich prawa do odzyskania VAT.</a:t>
            </a:r>
          </a:p>
          <a:p>
            <a:pPr marL="182563" indent="-182563" algn="just">
              <a:buFont typeface="Wingdings" panose="05000000000000000000" pitchFamily="2" charset="2"/>
              <a:buChar char="§"/>
            </a:pPr>
            <a:endParaRPr lang="pl-PL" sz="1200" dirty="0">
              <a:latin typeface="Montserrat" panose="020B0604020202020204" charset="-18"/>
            </a:endParaRPr>
          </a:p>
          <a:p>
            <a:pPr marL="182563" indent="-182563" algn="just">
              <a:buFont typeface="Wingdings" panose="05000000000000000000" pitchFamily="2" charset="2"/>
              <a:buChar char="§"/>
            </a:pPr>
            <a:r>
              <a:rPr lang="pl-PL" sz="1200" dirty="0">
                <a:latin typeface="Montserrat" panose="020B0604020202020204" charset="-18"/>
              </a:rPr>
              <a:t>Koszty pośrednie rozliczane są metodą ryczałtową i stanowią </a:t>
            </a:r>
            <a:r>
              <a:rPr lang="pl-PL" sz="1200" b="1" dirty="0">
                <a:latin typeface="Montserrat" panose="020B0604020202020204" charset="-18"/>
              </a:rPr>
              <a:t>25% kwalifikowalnych kosztów bezpośrednich </a:t>
            </a:r>
            <a:r>
              <a:rPr lang="pl-PL" sz="1200" dirty="0">
                <a:latin typeface="Montserrat" panose="020B0604020202020204" charset="-18"/>
              </a:rPr>
              <a:t>dotyczących modułu B+R z wyjątkiem kosztów usług zewnętrznych (podwykonawstwo).</a:t>
            </a:r>
          </a:p>
          <a:p>
            <a:pPr marL="342900" indent="-342900">
              <a:buAutoNum type="arabicPeriod"/>
            </a:pPr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A79D1EDC-2CD9-4F38-B99F-5A2BC24C8C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843" y="274446"/>
            <a:ext cx="3366921" cy="92716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3078EEFA-F8A5-4F47-A46D-A8B7E5D13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9200" y="-379889"/>
            <a:ext cx="2438400" cy="230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821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</TotalTime>
  <Words>1161</Words>
  <Application>Microsoft Office PowerPoint</Application>
  <PresentationFormat>Panoramiczny</PresentationFormat>
  <Paragraphs>135</Paragraphs>
  <Slides>7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Wingdings</vt:lpstr>
      <vt:lpstr>Arial</vt:lpstr>
      <vt:lpstr>Calibri</vt:lpstr>
      <vt:lpstr>Montserrat</vt:lpstr>
      <vt:lpstr>Lato</vt:lpstr>
      <vt:lpstr>1_Office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APLIKACJI MONITORINGU I WSPÓŁPRACY</dc:title>
  <dc:creator>Anna</dc:creator>
  <cp:lastModifiedBy>Kamila Kubik</cp:lastModifiedBy>
  <cp:revision>203</cp:revision>
  <dcterms:modified xsi:type="dcterms:W3CDTF">2025-11-27T15:16:10Z</dcterms:modified>
</cp:coreProperties>
</file>